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autoCompressPictures="0">
  <p:sldMasterIdLst>
    <p:sldMasterId id="2147483967" r:id="rId1"/>
    <p:sldMasterId id="2147483970" r:id="rId2"/>
  </p:sldMasterIdLst>
  <p:notesMasterIdLst>
    <p:notesMasterId r:id="rId38"/>
  </p:notesMasterIdLst>
  <p:handoutMasterIdLst>
    <p:handoutMasterId r:id="rId39"/>
  </p:handoutMasterIdLst>
  <p:sldIdLst>
    <p:sldId id="815" r:id="rId3"/>
    <p:sldId id="856" r:id="rId4"/>
    <p:sldId id="1415" r:id="rId5"/>
    <p:sldId id="1416" r:id="rId6"/>
    <p:sldId id="1417" r:id="rId7"/>
    <p:sldId id="1195" r:id="rId8"/>
    <p:sldId id="1418" r:id="rId9"/>
    <p:sldId id="1438" r:id="rId10"/>
    <p:sldId id="1439" r:id="rId11"/>
    <p:sldId id="1423" r:id="rId12"/>
    <p:sldId id="394" r:id="rId13"/>
    <p:sldId id="1441" r:id="rId14"/>
    <p:sldId id="408" r:id="rId15"/>
    <p:sldId id="1424" r:id="rId16"/>
    <p:sldId id="1420" r:id="rId17"/>
    <p:sldId id="1421" r:id="rId18"/>
    <p:sldId id="1422" r:id="rId19"/>
    <p:sldId id="259" r:id="rId20"/>
    <p:sldId id="291" r:id="rId21"/>
    <p:sldId id="297" r:id="rId22"/>
    <p:sldId id="1442" r:id="rId23"/>
    <p:sldId id="1443" r:id="rId24"/>
    <p:sldId id="1428" r:id="rId25"/>
    <p:sldId id="1435" r:id="rId26"/>
    <p:sldId id="1444" r:id="rId27"/>
    <p:sldId id="1445" r:id="rId28"/>
    <p:sldId id="1430" r:id="rId29"/>
    <p:sldId id="1426" r:id="rId30"/>
    <p:sldId id="1433" r:id="rId31"/>
    <p:sldId id="1446" r:id="rId32"/>
    <p:sldId id="1427" r:id="rId33"/>
    <p:sldId id="1436" r:id="rId34"/>
    <p:sldId id="1437" r:id="rId35"/>
    <p:sldId id="1434" r:id="rId36"/>
    <p:sldId id="1414" r:id="rId37"/>
  </p:sldIdLst>
  <p:sldSz cx="12192000" cy="6858000"/>
  <p:notesSz cx="7315200" cy="9601200"/>
  <p:defaultTextStyle>
    <a:defPPr>
      <a:defRPr lang="en-US"/>
    </a:defPPr>
    <a:lvl1pPr algn="l" rtl="0" eaLnBrk="0" fontAlgn="base" hangingPunct="0">
      <a:spcBef>
        <a:spcPct val="0"/>
      </a:spcBef>
      <a:spcAft>
        <a:spcPct val="0"/>
      </a:spcAft>
      <a:defRPr sz="4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4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4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4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4400" kern="1200">
        <a:solidFill>
          <a:schemeClr val="tx1"/>
        </a:solidFill>
        <a:latin typeface="Times New Roman" pitchFamily="18" charset="0"/>
        <a:ea typeface="+mn-ea"/>
        <a:cs typeface="+mn-cs"/>
      </a:defRPr>
    </a:lvl5pPr>
    <a:lvl6pPr marL="2286000" algn="l" defTabSz="914400" rtl="0" eaLnBrk="1" latinLnBrk="0" hangingPunct="1">
      <a:defRPr sz="4400" kern="1200">
        <a:solidFill>
          <a:schemeClr val="tx1"/>
        </a:solidFill>
        <a:latin typeface="Times New Roman" pitchFamily="18" charset="0"/>
        <a:ea typeface="+mn-ea"/>
        <a:cs typeface="+mn-cs"/>
      </a:defRPr>
    </a:lvl6pPr>
    <a:lvl7pPr marL="2743200" algn="l" defTabSz="914400" rtl="0" eaLnBrk="1" latinLnBrk="0" hangingPunct="1">
      <a:defRPr sz="4400" kern="1200">
        <a:solidFill>
          <a:schemeClr val="tx1"/>
        </a:solidFill>
        <a:latin typeface="Times New Roman" pitchFamily="18" charset="0"/>
        <a:ea typeface="+mn-ea"/>
        <a:cs typeface="+mn-cs"/>
      </a:defRPr>
    </a:lvl7pPr>
    <a:lvl8pPr marL="3200400" algn="l" defTabSz="914400" rtl="0" eaLnBrk="1" latinLnBrk="0" hangingPunct="1">
      <a:defRPr sz="4400" kern="1200">
        <a:solidFill>
          <a:schemeClr val="tx1"/>
        </a:solidFill>
        <a:latin typeface="Times New Roman" pitchFamily="18" charset="0"/>
        <a:ea typeface="+mn-ea"/>
        <a:cs typeface="+mn-cs"/>
      </a:defRPr>
    </a:lvl8pPr>
    <a:lvl9pPr marL="3657600" algn="l" defTabSz="914400" rtl="0" eaLnBrk="1" latinLnBrk="0" hangingPunct="1">
      <a:defRPr sz="4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99FFCC"/>
    <a:srgbClr val="00FF00"/>
    <a:srgbClr val="FF0000"/>
    <a:srgbClr val="FF6600"/>
    <a:srgbClr val="000066"/>
    <a:srgbClr val="FF33CC"/>
    <a:srgbClr val="FFFF00"/>
    <a:srgbClr val="00FFF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04" autoAdjust="0"/>
    <p:restoredTop sz="59760" autoAdjust="0"/>
  </p:normalViewPr>
  <p:slideViewPr>
    <p:cSldViewPr>
      <p:cViewPr varScale="1">
        <p:scale>
          <a:sx n="103" d="100"/>
          <a:sy n="103" d="100"/>
        </p:scale>
        <p:origin x="944"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47" d="100"/>
          <a:sy n="147" d="100"/>
        </p:scale>
        <p:origin x="2744" y="-44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428B7A-114E-5444-98E1-496C74E3AADA}" type="doc">
      <dgm:prSet loTypeId="urn:microsoft.com/office/officeart/2005/8/layout/hProcess3" loCatId="" qsTypeId="urn:microsoft.com/office/officeart/2005/8/quickstyle/simple1" qsCatId="simple" csTypeId="urn:microsoft.com/office/officeart/2005/8/colors/accent1_2" csCatId="accent1" phldr="1"/>
      <dgm:spPr/>
    </dgm:pt>
    <dgm:pt modelId="{0233436B-E7B2-C644-9E4C-4997FC25DDEC}">
      <dgm:prSet phldrT="[Text]"/>
      <dgm:spPr/>
      <dgm:t>
        <a:bodyPr/>
        <a:lstStyle/>
        <a:p>
          <a:r>
            <a:rPr lang="en-US" dirty="0"/>
            <a:t>Known</a:t>
          </a:r>
        </a:p>
      </dgm:t>
    </dgm:pt>
    <dgm:pt modelId="{FC93F1FC-13C9-984C-9025-A57557A16438}" type="parTrans" cxnId="{CC4D4A74-2829-394B-A5AB-09E0EA4A0E32}">
      <dgm:prSet/>
      <dgm:spPr/>
      <dgm:t>
        <a:bodyPr/>
        <a:lstStyle/>
        <a:p>
          <a:endParaRPr lang="en-US"/>
        </a:p>
      </dgm:t>
    </dgm:pt>
    <dgm:pt modelId="{01E7D5E3-903D-8A48-AD8F-10554F256164}" type="sibTrans" cxnId="{CC4D4A74-2829-394B-A5AB-09E0EA4A0E32}">
      <dgm:prSet/>
      <dgm:spPr/>
      <dgm:t>
        <a:bodyPr/>
        <a:lstStyle/>
        <a:p>
          <a:endParaRPr lang="en-US"/>
        </a:p>
      </dgm:t>
    </dgm:pt>
    <dgm:pt modelId="{B2AF5617-1835-C747-955D-7485771F98A8}">
      <dgm:prSet phldrT="[Text]"/>
      <dgm:spPr/>
      <dgm:t>
        <a:bodyPr/>
        <a:lstStyle/>
        <a:p>
          <a:r>
            <a:rPr lang="en-US" dirty="0"/>
            <a:t>Unknown but built on known behavior</a:t>
          </a:r>
        </a:p>
      </dgm:t>
    </dgm:pt>
    <dgm:pt modelId="{1A993039-2110-2548-A6A8-E18E1DD7040A}" type="parTrans" cxnId="{31D66FF0-350A-E940-8DA4-0EEBEF8240A8}">
      <dgm:prSet/>
      <dgm:spPr/>
      <dgm:t>
        <a:bodyPr/>
        <a:lstStyle/>
        <a:p>
          <a:endParaRPr lang="en-US"/>
        </a:p>
      </dgm:t>
    </dgm:pt>
    <dgm:pt modelId="{07D048A8-F6A3-3041-92CE-71A678F89314}" type="sibTrans" cxnId="{31D66FF0-350A-E940-8DA4-0EEBEF8240A8}">
      <dgm:prSet/>
      <dgm:spPr/>
      <dgm:t>
        <a:bodyPr/>
        <a:lstStyle/>
        <a:p>
          <a:endParaRPr lang="en-US"/>
        </a:p>
      </dgm:t>
    </dgm:pt>
    <dgm:pt modelId="{90CC7A45-F232-5141-B329-080F71D6BC85}">
      <dgm:prSet phldrT="[Text]"/>
      <dgm:spPr/>
      <dgm:t>
        <a:bodyPr/>
        <a:lstStyle/>
        <a:p>
          <a:r>
            <a:rPr lang="en-US" dirty="0"/>
            <a:t>New / Unknown</a:t>
          </a:r>
        </a:p>
      </dgm:t>
    </dgm:pt>
    <dgm:pt modelId="{821C6EC6-AE0C-2E4B-A82F-4D0F6A529F59}" type="parTrans" cxnId="{D5EC1B2A-2FCB-8D4B-9C9E-1916ADBAA489}">
      <dgm:prSet/>
      <dgm:spPr/>
      <dgm:t>
        <a:bodyPr/>
        <a:lstStyle/>
        <a:p>
          <a:endParaRPr lang="en-US"/>
        </a:p>
      </dgm:t>
    </dgm:pt>
    <dgm:pt modelId="{1B2A913F-B1E8-BC45-8A91-1501492D75FC}" type="sibTrans" cxnId="{D5EC1B2A-2FCB-8D4B-9C9E-1916ADBAA489}">
      <dgm:prSet/>
      <dgm:spPr/>
      <dgm:t>
        <a:bodyPr/>
        <a:lstStyle/>
        <a:p>
          <a:endParaRPr lang="en-US"/>
        </a:p>
      </dgm:t>
    </dgm:pt>
    <dgm:pt modelId="{2216E81C-23EC-6442-A4A1-18B17FEA7EA4}">
      <dgm:prSet phldrT="[Text]"/>
      <dgm:spPr/>
      <dgm:t>
        <a:bodyPr/>
        <a:lstStyle/>
        <a:p>
          <a:r>
            <a:rPr lang="en-US" dirty="0"/>
            <a:t>Complex</a:t>
          </a:r>
        </a:p>
      </dgm:t>
    </dgm:pt>
    <dgm:pt modelId="{1294D888-B0BB-0A4F-8190-CF60CE5B6D28}" type="parTrans" cxnId="{1D56A692-7535-0547-A969-FB0CF1B815B2}">
      <dgm:prSet/>
      <dgm:spPr/>
      <dgm:t>
        <a:bodyPr/>
        <a:lstStyle/>
        <a:p>
          <a:endParaRPr lang="en-US"/>
        </a:p>
      </dgm:t>
    </dgm:pt>
    <dgm:pt modelId="{8062C2B0-875B-FB49-BC0D-BE77F7085F6E}" type="sibTrans" cxnId="{1D56A692-7535-0547-A969-FB0CF1B815B2}">
      <dgm:prSet/>
      <dgm:spPr/>
      <dgm:t>
        <a:bodyPr/>
        <a:lstStyle/>
        <a:p>
          <a:endParaRPr lang="en-US"/>
        </a:p>
      </dgm:t>
    </dgm:pt>
    <dgm:pt modelId="{3F992733-9FB4-924E-AE6A-F1CBD5E0267E}">
      <dgm:prSet phldrT="[Text]"/>
      <dgm:spPr/>
      <dgm:t>
        <a:bodyPr/>
        <a:lstStyle/>
        <a:p>
          <a:r>
            <a:rPr lang="en-US" dirty="0"/>
            <a:t>APT</a:t>
          </a:r>
        </a:p>
      </dgm:t>
    </dgm:pt>
    <dgm:pt modelId="{047B707A-75AF-B141-8494-52B60FE9CBF0}" type="parTrans" cxnId="{E4F169CC-8CF4-3F47-938F-47FE8F0E24BA}">
      <dgm:prSet/>
      <dgm:spPr/>
      <dgm:t>
        <a:bodyPr/>
        <a:lstStyle/>
        <a:p>
          <a:endParaRPr lang="en-US"/>
        </a:p>
      </dgm:t>
    </dgm:pt>
    <dgm:pt modelId="{4465DB62-3AEF-5C48-AAB4-1F382D2D0A4C}" type="sibTrans" cxnId="{E4F169CC-8CF4-3F47-938F-47FE8F0E24BA}">
      <dgm:prSet/>
      <dgm:spPr/>
      <dgm:t>
        <a:bodyPr/>
        <a:lstStyle/>
        <a:p>
          <a:endParaRPr lang="en-US"/>
        </a:p>
      </dgm:t>
    </dgm:pt>
    <dgm:pt modelId="{05482722-4719-A448-AF7E-D01E82074E79}" type="pres">
      <dgm:prSet presAssocID="{3D428B7A-114E-5444-98E1-496C74E3AADA}" presName="Name0" presStyleCnt="0">
        <dgm:presLayoutVars>
          <dgm:dir/>
          <dgm:animLvl val="lvl"/>
          <dgm:resizeHandles val="exact"/>
        </dgm:presLayoutVars>
      </dgm:prSet>
      <dgm:spPr/>
    </dgm:pt>
    <dgm:pt modelId="{12149E7C-23EC-EA4F-BF48-87C51A98FCDC}" type="pres">
      <dgm:prSet presAssocID="{3D428B7A-114E-5444-98E1-496C74E3AADA}" presName="dummy" presStyleCnt="0"/>
      <dgm:spPr/>
    </dgm:pt>
    <dgm:pt modelId="{A5A6D50B-E111-444B-8421-B10CC245BCFA}" type="pres">
      <dgm:prSet presAssocID="{3D428B7A-114E-5444-98E1-496C74E3AADA}" presName="linH" presStyleCnt="0"/>
      <dgm:spPr/>
    </dgm:pt>
    <dgm:pt modelId="{53006110-56DD-CC4F-9A2E-C59867C4AF9C}" type="pres">
      <dgm:prSet presAssocID="{3D428B7A-114E-5444-98E1-496C74E3AADA}" presName="padding1" presStyleCnt="0"/>
      <dgm:spPr/>
    </dgm:pt>
    <dgm:pt modelId="{219A67D9-4FF3-DA41-9AC3-1B45C3CC42BF}" type="pres">
      <dgm:prSet presAssocID="{0233436B-E7B2-C644-9E4C-4997FC25DDEC}" presName="linV" presStyleCnt="0"/>
      <dgm:spPr/>
    </dgm:pt>
    <dgm:pt modelId="{9FC69011-2D3A-4345-814E-92FD107BB665}" type="pres">
      <dgm:prSet presAssocID="{0233436B-E7B2-C644-9E4C-4997FC25DDEC}" presName="spVertical1" presStyleCnt="0"/>
      <dgm:spPr/>
    </dgm:pt>
    <dgm:pt modelId="{757403D5-C099-604B-927B-1AEB3F2E7565}" type="pres">
      <dgm:prSet presAssocID="{0233436B-E7B2-C644-9E4C-4997FC25DDEC}" presName="parTx" presStyleLbl="revTx" presStyleIdx="0" presStyleCnt="5">
        <dgm:presLayoutVars>
          <dgm:chMax val="0"/>
          <dgm:chPref val="0"/>
          <dgm:bulletEnabled val="1"/>
        </dgm:presLayoutVars>
      </dgm:prSet>
      <dgm:spPr/>
    </dgm:pt>
    <dgm:pt modelId="{E51EC5E8-C685-2641-9200-6B0DA94F89BD}" type="pres">
      <dgm:prSet presAssocID="{0233436B-E7B2-C644-9E4C-4997FC25DDEC}" presName="spVertical2" presStyleCnt="0"/>
      <dgm:spPr/>
    </dgm:pt>
    <dgm:pt modelId="{39A612B1-7487-554A-9ACE-5EEFB5B0CD32}" type="pres">
      <dgm:prSet presAssocID="{0233436B-E7B2-C644-9E4C-4997FC25DDEC}" presName="spVertical3" presStyleCnt="0"/>
      <dgm:spPr/>
    </dgm:pt>
    <dgm:pt modelId="{14FC8095-7E0C-B746-B373-6ED6801E2AAA}" type="pres">
      <dgm:prSet presAssocID="{01E7D5E3-903D-8A48-AD8F-10554F256164}" presName="space" presStyleCnt="0"/>
      <dgm:spPr/>
    </dgm:pt>
    <dgm:pt modelId="{BB319FC4-E60D-FA43-838E-91BD09233D2A}" type="pres">
      <dgm:prSet presAssocID="{B2AF5617-1835-C747-955D-7485771F98A8}" presName="linV" presStyleCnt="0"/>
      <dgm:spPr/>
    </dgm:pt>
    <dgm:pt modelId="{F41F7526-BBD6-DB4E-8AEC-8FACBF8616A5}" type="pres">
      <dgm:prSet presAssocID="{B2AF5617-1835-C747-955D-7485771F98A8}" presName="spVertical1" presStyleCnt="0"/>
      <dgm:spPr/>
    </dgm:pt>
    <dgm:pt modelId="{EF7B9B28-8D91-5C4F-8313-C076D9E5E58B}" type="pres">
      <dgm:prSet presAssocID="{B2AF5617-1835-C747-955D-7485771F98A8}" presName="parTx" presStyleLbl="revTx" presStyleIdx="1" presStyleCnt="5">
        <dgm:presLayoutVars>
          <dgm:chMax val="0"/>
          <dgm:chPref val="0"/>
          <dgm:bulletEnabled val="1"/>
        </dgm:presLayoutVars>
      </dgm:prSet>
      <dgm:spPr/>
    </dgm:pt>
    <dgm:pt modelId="{9221E46B-0418-404E-A0B7-A8303DBB56CE}" type="pres">
      <dgm:prSet presAssocID="{B2AF5617-1835-C747-955D-7485771F98A8}" presName="spVertical2" presStyleCnt="0"/>
      <dgm:spPr/>
    </dgm:pt>
    <dgm:pt modelId="{3DE2DD35-AEB1-1C46-8CBA-CE218FFBA75A}" type="pres">
      <dgm:prSet presAssocID="{B2AF5617-1835-C747-955D-7485771F98A8}" presName="spVertical3" presStyleCnt="0"/>
      <dgm:spPr/>
    </dgm:pt>
    <dgm:pt modelId="{488C9EC3-438B-EB46-975E-889483CA0A7E}" type="pres">
      <dgm:prSet presAssocID="{07D048A8-F6A3-3041-92CE-71A678F89314}" presName="space" presStyleCnt="0"/>
      <dgm:spPr/>
    </dgm:pt>
    <dgm:pt modelId="{8BD7EC08-E49F-A94A-96C7-0E3FD09515E4}" type="pres">
      <dgm:prSet presAssocID="{90CC7A45-F232-5141-B329-080F71D6BC85}" presName="linV" presStyleCnt="0"/>
      <dgm:spPr/>
    </dgm:pt>
    <dgm:pt modelId="{C68DA302-9E80-EB4A-8361-A8235B78D6F5}" type="pres">
      <dgm:prSet presAssocID="{90CC7A45-F232-5141-B329-080F71D6BC85}" presName="spVertical1" presStyleCnt="0"/>
      <dgm:spPr/>
    </dgm:pt>
    <dgm:pt modelId="{9240172F-D7F7-BF42-A675-F859C3B2C930}" type="pres">
      <dgm:prSet presAssocID="{90CC7A45-F232-5141-B329-080F71D6BC85}" presName="parTx" presStyleLbl="revTx" presStyleIdx="2" presStyleCnt="5">
        <dgm:presLayoutVars>
          <dgm:chMax val="0"/>
          <dgm:chPref val="0"/>
          <dgm:bulletEnabled val="1"/>
        </dgm:presLayoutVars>
      </dgm:prSet>
      <dgm:spPr/>
    </dgm:pt>
    <dgm:pt modelId="{82ED6CA1-B376-FB41-8453-A75CD0CD4977}" type="pres">
      <dgm:prSet presAssocID="{90CC7A45-F232-5141-B329-080F71D6BC85}" presName="spVertical2" presStyleCnt="0"/>
      <dgm:spPr/>
    </dgm:pt>
    <dgm:pt modelId="{45B546A8-EBE8-EE45-B2CE-B1BAD7116CC3}" type="pres">
      <dgm:prSet presAssocID="{90CC7A45-F232-5141-B329-080F71D6BC85}" presName="spVertical3" presStyleCnt="0"/>
      <dgm:spPr/>
    </dgm:pt>
    <dgm:pt modelId="{84B305F1-63A9-F941-B024-9F66C8BE92DF}" type="pres">
      <dgm:prSet presAssocID="{1B2A913F-B1E8-BC45-8A91-1501492D75FC}" presName="space" presStyleCnt="0"/>
      <dgm:spPr/>
    </dgm:pt>
    <dgm:pt modelId="{124454DC-701D-714D-9606-C4930B40D0FA}" type="pres">
      <dgm:prSet presAssocID="{2216E81C-23EC-6442-A4A1-18B17FEA7EA4}" presName="linV" presStyleCnt="0"/>
      <dgm:spPr/>
    </dgm:pt>
    <dgm:pt modelId="{61CE39CE-F438-B841-9DA0-5BCAAB1DD062}" type="pres">
      <dgm:prSet presAssocID="{2216E81C-23EC-6442-A4A1-18B17FEA7EA4}" presName="spVertical1" presStyleCnt="0"/>
      <dgm:spPr/>
    </dgm:pt>
    <dgm:pt modelId="{BE696D02-C451-884A-A777-F97759B675F0}" type="pres">
      <dgm:prSet presAssocID="{2216E81C-23EC-6442-A4A1-18B17FEA7EA4}" presName="parTx" presStyleLbl="revTx" presStyleIdx="3" presStyleCnt="5">
        <dgm:presLayoutVars>
          <dgm:chMax val="0"/>
          <dgm:chPref val="0"/>
          <dgm:bulletEnabled val="1"/>
        </dgm:presLayoutVars>
      </dgm:prSet>
      <dgm:spPr/>
    </dgm:pt>
    <dgm:pt modelId="{9E2C5ADF-430A-3D48-BF58-89FAB9968D14}" type="pres">
      <dgm:prSet presAssocID="{2216E81C-23EC-6442-A4A1-18B17FEA7EA4}" presName="spVertical2" presStyleCnt="0"/>
      <dgm:spPr/>
    </dgm:pt>
    <dgm:pt modelId="{F91C0807-D3FC-3F44-9796-3E17600838AA}" type="pres">
      <dgm:prSet presAssocID="{2216E81C-23EC-6442-A4A1-18B17FEA7EA4}" presName="spVertical3" presStyleCnt="0"/>
      <dgm:spPr/>
    </dgm:pt>
    <dgm:pt modelId="{F5CAD5D3-4BD6-AA47-9670-0BE2C77A7F1B}" type="pres">
      <dgm:prSet presAssocID="{8062C2B0-875B-FB49-BC0D-BE77F7085F6E}" presName="space" presStyleCnt="0"/>
      <dgm:spPr/>
    </dgm:pt>
    <dgm:pt modelId="{8F09A282-DA00-E84D-A50C-235BF9695E2F}" type="pres">
      <dgm:prSet presAssocID="{3F992733-9FB4-924E-AE6A-F1CBD5E0267E}" presName="linV" presStyleCnt="0"/>
      <dgm:spPr/>
    </dgm:pt>
    <dgm:pt modelId="{6E17A621-2D72-6844-AFD2-F86A7ED9AC60}" type="pres">
      <dgm:prSet presAssocID="{3F992733-9FB4-924E-AE6A-F1CBD5E0267E}" presName="spVertical1" presStyleCnt="0"/>
      <dgm:spPr/>
    </dgm:pt>
    <dgm:pt modelId="{A35DF239-8D96-C944-8052-0723E8A2BC53}" type="pres">
      <dgm:prSet presAssocID="{3F992733-9FB4-924E-AE6A-F1CBD5E0267E}" presName="parTx" presStyleLbl="revTx" presStyleIdx="4" presStyleCnt="5">
        <dgm:presLayoutVars>
          <dgm:chMax val="0"/>
          <dgm:chPref val="0"/>
          <dgm:bulletEnabled val="1"/>
        </dgm:presLayoutVars>
      </dgm:prSet>
      <dgm:spPr/>
    </dgm:pt>
    <dgm:pt modelId="{80217D01-0B1F-1243-BB7F-FF15282730DE}" type="pres">
      <dgm:prSet presAssocID="{3F992733-9FB4-924E-AE6A-F1CBD5E0267E}" presName="spVertical2" presStyleCnt="0"/>
      <dgm:spPr/>
    </dgm:pt>
    <dgm:pt modelId="{4D6C0196-BE72-E344-812E-957E37CDAE5A}" type="pres">
      <dgm:prSet presAssocID="{3F992733-9FB4-924E-AE6A-F1CBD5E0267E}" presName="spVertical3" presStyleCnt="0"/>
      <dgm:spPr/>
    </dgm:pt>
    <dgm:pt modelId="{82A991E2-DC4D-CB46-B8A5-87783375D1B9}" type="pres">
      <dgm:prSet presAssocID="{3D428B7A-114E-5444-98E1-496C74E3AADA}" presName="padding2" presStyleCnt="0"/>
      <dgm:spPr/>
    </dgm:pt>
    <dgm:pt modelId="{B1CC529C-7B2B-BD4D-B9D1-96E207ECDFAA}" type="pres">
      <dgm:prSet presAssocID="{3D428B7A-114E-5444-98E1-496C74E3AADA}" presName="negArrow" presStyleCnt="0"/>
      <dgm:spPr/>
    </dgm:pt>
    <dgm:pt modelId="{1321AD3B-5EE5-8E4A-8D65-02A198884212}" type="pres">
      <dgm:prSet presAssocID="{3D428B7A-114E-5444-98E1-496C74E3AADA}" presName="backgroundArrow" presStyleLbl="node1" presStyleIdx="0" presStyleCnt="1"/>
      <dgm:spPr>
        <a:gradFill flip="none" rotWithShape="1">
          <a:gsLst>
            <a:gs pos="0">
              <a:schemeClr val="accent6">
                <a:lumMod val="40000"/>
                <a:lumOff val="60000"/>
              </a:schemeClr>
            </a:gs>
            <a:gs pos="46000">
              <a:srgbClr val="FFC000"/>
            </a:gs>
            <a:gs pos="83000">
              <a:srgbClr val="FF0000"/>
            </a:gs>
            <a:gs pos="100000">
              <a:srgbClr val="C00000"/>
            </a:gs>
          </a:gsLst>
          <a:lin ang="0" scaled="1"/>
          <a:tileRect/>
        </a:gradFill>
      </dgm:spPr>
    </dgm:pt>
  </dgm:ptLst>
  <dgm:cxnLst>
    <dgm:cxn modelId="{BCD8F726-7CC1-DD46-93C5-274DBAAD067C}" type="presOf" srcId="{90CC7A45-F232-5141-B329-080F71D6BC85}" destId="{9240172F-D7F7-BF42-A675-F859C3B2C930}" srcOrd="0" destOrd="0" presId="urn:microsoft.com/office/officeart/2005/8/layout/hProcess3"/>
    <dgm:cxn modelId="{D5EC1B2A-2FCB-8D4B-9C9E-1916ADBAA489}" srcId="{3D428B7A-114E-5444-98E1-496C74E3AADA}" destId="{90CC7A45-F232-5141-B329-080F71D6BC85}" srcOrd="2" destOrd="0" parTransId="{821C6EC6-AE0C-2E4B-A82F-4D0F6A529F59}" sibTransId="{1B2A913F-B1E8-BC45-8A91-1501492D75FC}"/>
    <dgm:cxn modelId="{F4DE0A38-C8B2-BA4F-BDDB-257998418E36}" type="presOf" srcId="{3D428B7A-114E-5444-98E1-496C74E3AADA}" destId="{05482722-4719-A448-AF7E-D01E82074E79}" srcOrd="0" destOrd="0" presId="urn:microsoft.com/office/officeart/2005/8/layout/hProcess3"/>
    <dgm:cxn modelId="{CC4D4A74-2829-394B-A5AB-09E0EA4A0E32}" srcId="{3D428B7A-114E-5444-98E1-496C74E3AADA}" destId="{0233436B-E7B2-C644-9E4C-4997FC25DDEC}" srcOrd="0" destOrd="0" parTransId="{FC93F1FC-13C9-984C-9025-A57557A16438}" sibTransId="{01E7D5E3-903D-8A48-AD8F-10554F256164}"/>
    <dgm:cxn modelId="{1D56A692-7535-0547-A969-FB0CF1B815B2}" srcId="{3D428B7A-114E-5444-98E1-496C74E3AADA}" destId="{2216E81C-23EC-6442-A4A1-18B17FEA7EA4}" srcOrd="3" destOrd="0" parTransId="{1294D888-B0BB-0A4F-8190-CF60CE5B6D28}" sibTransId="{8062C2B0-875B-FB49-BC0D-BE77F7085F6E}"/>
    <dgm:cxn modelId="{5AB9DA9F-8FF2-2C4B-94D4-2E9508320666}" type="presOf" srcId="{2216E81C-23EC-6442-A4A1-18B17FEA7EA4}" destId="{BE696D02-C451-884A-A777-F97759B675F0}" srcOrd="0" destOrd="0" presId="urn:microsoft.com/office/officeart/2005/8/layout/hProcess3"/>
    <dgm:cxn modelId="{3F4326AC-3B5B-3345-8CAA-9F02D32FFC12}" type="presOf" srcId="{3F992733-9FB4-924E-AE6A-F1CBD5E0267E}" destId="{A35DF239-8D96-C944-8052-0723E8A2BC53}" srcOrd="0" destOrd="0" presId="urn:microsoft.com/office/officeart/2005/8/layout/hProcess3"/>
    <dgm:cxn modelId="{FFB8BEBE-2E26-034D-A688-6D171D62BC21}" type="presOf" srcId="{0233436B-E7B2-C644-9E4C-4997FC25DDEC}" destId="{757403D5-C099-604B-927B-1AEB3F2E7565}" srcOrd="0" destOrd="0" presId="urn:microsoft.com/office/officeart/2005/8/layout/hProcess3"/>
    <dgm:cxn modelId="{738257C5-EA6E-AB49-8098-49E643821180}" type="presOf" srcId="{B2AF5617-1835-C747-955D-7485771F98A8}" destId="{EF7B9B28-8D91-5C4F-8313-C076D9E5E58B}" srcOrd="0" destOrd="0" presId="urn:microsoft.com/office/officeart/2005/8/layout/hProcess3"/>
    <dgm:cxn modelId="{E4F169CC-8CF4-3F47-938F-47FE8F0E24BA}" srcId="{3D428B7A-114E-5444-98E1-496C74E3AADA}" destId="{3F992733-9FB4-924E-AE6A-F1CBD5E0267E}" srcOrd="4" destOrd="0" parTransId="{047B707A-75AF-B141-8494-52B60FE9CBF0}" sibTransId="{4465DB62-3AEF-5C48-AAB4-1F382D2D0A4C}"/>
    <dgm:cxn modelId="{31D66FF0-350A-E940-8DA4-0EEBEF8240A8}" srcId="{3D428B7A-114E-5444-98E1-496C74E3AADA}" destId="{B2AF5617-1835-C747-955D-7485771F98A8}" srcOrd="1" destOrd="0" parTransId="{1A993039-2110-2548-A6A8-E18E1DD7040A}" sibTransId="{07D048A8-F6A3-3041-92CE-71A678F89314}"/>
    <dgm:cxn modelId="{144C49E1-A9B2-864F-BE15-E9F7AFD9F0D2}" type="presParOf" srcId="{05482722-4719-A448-AF7E-D01E82074E79}" destId="{12149E7C-23EC-EA4F-BF48-87C51A98FCDC}" srcOrd="0" destOrd="0" presId="urn:microsoft.com/office/officeart/2005/8/layout/hProcess3"/>
    <dgm:cxn modelId="{AAFA65F4-964C-E445-940F-DF17F68F5AC7}" type="presParOf" srcId="{05482722-4719-A448-AF7E-D01E82074E79}" destId="{A5A6D50B-E111-444B-8421-B10CC245BCFA}" srcOrd="1" destOrd="0" presId="urn:microsoft.com/office/officeart/2005/8/layout/hProcess3"/>
    <dgm:cxn modelId="{0468D8F0-6974-0D4A-80B1-0DEB0EDA3A28}" type="presParOf" srcId="{A5A6D50B-E111-444B-8421-B10CC245BCFA}" destId="{53006110-56DD-CC4F-9A2E-C59867C4AF9C}" srcOrd="0" destOrd="0" presId="urn:microsoft.com/office/officeart/2005/8/layout/hProcess3"/>
    <dgm:cxn modelId="{D0763140-A594-2440-B3D1-4EAABAB2C789}" type="presParOf" srcId="{A5A6D50B-E111-444B-8421-B10CC245BCFA}" destId="{219A67D9-4FF3-DA41-9AC3-1B45C3CC42BF}" srcOrd="1" destOrd="0" presId="urn:microsoft.com/office/officeart/2005/8/layout/hProcess3"/>
    <dgm:cxn modelId="{2D7AB1CB-9A6E-EA45-A76B-C0AFAE6484E6}" type="presParOf" srcId="{219A67D9-4FF3-DA41-9AC3-1B45C3CC42BF}" destId="{9FC69011-2D3A-4345-814E-92FD107BB665}" srcOrd="0" destOrd="0" presId="urn:microsoft.com/office/officeart/2005/8/layout/hProcess3"/>
    <dgm:cxn modelId="{F71B502A-E5BE-6D49-81AF-82F50D6043D4}" type="presParOf" srcId="{219A67D9-4FF3-DA41-9AC3-1B45C3CC42BF}" destId="{757403D5-C099-604B-927B-1AEB3F2E7565}" srcOrd="1" destOrd="0" presId="urn:microsoft.com/office/officeart/2005/8/layout/hProcess3"/>
    <dgm:cxn modelId="{8C93DC54-6541-CA4B-9FAB-116A918A1264}" type="presParOf" srcId="{219A67D9-4FF3-DA41-9AC3-1B45C3CC42BF}" destId="{E51EC5E8-C685-2641-9200-6B0DA94F89BD}" srcOrd="2" destOrd="0" presId="urn:microsoft.com/office/officeart/2005/8/layout/hProcess3"/>
    <dgm:cxn modelId="{07477279-767A-F046-896A-68FE06A95800}" type="presParOf" srcId="{219A67D9-4FF3-DA41-9AC3-1B45C3CC42BF}" destId="{39A612B1-7487-554A-9ACE-5EEFB5B0CD32}" srcOrd="3" destOrd="0" presId="urn:microsoft.com/office/officeart/2005/8/layout/hProcess3"/>
    <dgm:cxn modelId="{1E3D7E23-7B62-DC4F-A842-4B8B1AC7EC3B}" type="presParOf" srcId="{A5A6D50B-E111-444B-8421-B10CC245BCFA}" destId="{14FC8095-7E0C-B746-B373-6ED6801E2AAA}" srcOrd="2" destOrd="0" presId="urn:microsoft.com/office/officeart/2005/8/layout/hProcess3"/>
    <dgm:cxn modelId="{2FBB7334-B37F-0948-8009-04EFAE082CA9}" type="presParOf" srcId="{A5A6D50B-E111-444B-8421-B10CC245BCFA}" destId="{BB319FC4-E60D-FA43-838E-91BD09233D2A}" srcOrd="3" destOrd="0" presId="urn:microsoft.com/office/officeart/2005/8/layout/hProcess3"/>
    <dgm:cxn modelId="{A8828F76-1A30-F844-AD4E-0560AF96200C}" type="presParOf" srcId="{BB319FC4-E60D-FA43-838E-91BD09233D2A}" destId="{F41F7526-BBD6-DB4E-8AEC-8FACBF8616A5}" srcOrd="0" destOrd="0" presId="urn:microsoft.com/office/officeart/2005/8/layout/hProcess3"/>
    <dgm:cxn modelId="{969B5251-BAD3-D145-8371-0D577B38B402}" type="presParOf" srcId="{BB319FC4-E60D-FA43-838E-91BD09233D2A}" destId="{EF7B9B28-8D91-5C4F-8313-C076D9E5E58B}" srcOrd="1" destOrd="0" presId="urn:microsoft.com/office/officeart/2005/8/layout/hProcess3"/>
    <dgm:cxn modelId="{54265FFC-D5D4-1E4E-B68B-E082EBC75FF2}" type="presParOf" srcId="{BB319FC4-E60D-FA43-838E-91BD09233D2A}" destId="{9221E46B-0418-404E-A0B7-A8303DBB56CE}" srcOrd="2" destOrd="0" presId="urn:microsoft.com/office/officeart/2005/8/layout/hProcess3"/>
    <dgm:cxn modelId="{1768B91B-49D0-474E-8C8C-3AA5DE795D8A}" type="presParOf" srcId="{BB319FC4-E60D-FA43-838E-91BD09233D2A}" destId="{3DE2DD35-AEB1-1C46-8CBA-CE218FFBA75A}" srcOrd="3" destOrd="0" presId="urn:microsoft.com/office/officeart/2005/8/layout/hProcess3"/>
    <dgm:cxn modelId="{20340385-F337-0849-91CB-50CD0F437BA7}" type="presParOf" srcId="{A5A6D50B-E111-444B-8421-B10CC245BCFA}" destId="{488C9EC3-438B-EB46-975E-889483CA0A7E}" srcOrd="4" destOrd="0" presId="urn:microsoft.com/office/officeart/2005/8/layout/hProcess3"/>
    <dgm:cxn modelId="{8D9904E7-C29C-344B-96D2-EF4BF5C457A8}" type="presParOf" srcId="{A5A6D50B-E111-444B-8421-B10CC245BCFA}" destId="{8BD7EC08-E49F-A94A-96C7-0E3FD09515E4}" srcOrd="5" destOrd="0" presId="urn:microsoft.com/office/officeart/2005/8/layout/hProcess3"/>
    <dgm:cxn modelId="{A37E1A1F-8C0D-7347-B68B-A30ADB75F085}" type="presParOf" srcId="{8BD7EC08-E49F-A94A-96C7-0E3FD09515E4}" destId="{C68DA302-9E80-EB4A-8361-A8235B78D6F5}" srcOrd="0" destOrd="0" presId="urn:microsoft.com/office/officeart/2005/8/layout/hProcess3"/>
    <dgm:cxn modelId="{5C520BAA-969C-0542-95F8-857B816B216E}" type="presParOf" srcId="{8BD7EC08-E49F-A94A-96C7-0E3FD09515E4}" destId="{9240172F-D7F7-BF42-A675-F859C3B2C930}" srcOrd="1" destOrd="0" presId="urn:microsoft.com/office/officeart/2005/8/layout/hProcess3"/>
    <dgm:cxn modelId="{800B58A1-573C-6743-9283-8B8EFBBB3E9D}" type="presParOf" srcId="{8BD7EC08-E49F-A94A-96C7-0E3FD09515E4}" destId="{82ED6CA1-B376-FB41-8453-A75CD0CD4977}" srcOrd="2" destOrd="0" presId="urn:microsoft.com/office/officeart/2005/8/layout/hProcess3"/>
    <dgm:cxn modelId="{5D16C34D-44B2-1444-A4B1-ECE7FC17520F}" type="presParOf" srcId="{8BD7EC08-E49F-A94A-96C7-0E3FD09515E4}" destId="{45B546A8-EBE8-EE45-B2CE-B1BAD7116CC3}" srcOrd="3" destOrd="0" presId="urn:microsoft.com/office/officeart/2005/8/layout/hProcess3"/>
    <dgm:cxn modelId="{013D7A09-56B7-1642-B2BB-604496FE2B1C}" type="presParOf" srcId="{A5A6D50B-E111-444B-8421-B10CC245BCFA}" destId="{84B305F1-63A9-F941-B024-9F66C8BE92DF}" srcOrd="6" destOrd="0" presId="urn:microsoft.com/office/officeart/2005/8/layout/hProcess3"/>
    <dgm:cxn modelId="{DE7A6958-457C-4D44-9F35-B6A943EE5ECB}" type="presParOf" srcId="{A5A6D50B-E111-444B-8421-B10CC245BCFA}" destId="{124454DC-701D-714D-9606-C4930B40D0FA}" srcOrd="7" destOrd="0" presId="urn:microsoft.com/office/officeart/2005/8/layout/hProcess3"/>
    <dgm:cxn modelId="{1E397FB1-19FC-5A4C-B18C-537422CA672E}" type="presParOf" srcId="{124454DC-701D-714D-9606-C4930B40D0FA}" destId="{61CE39CE-F438-B841-9DA0-5BCAAB1DD062}" srcOrd="0" destOrd="0" presId="urn:microsoft.com/office/officeart/2005/8/layout/hProcess3"/>
    <dgm:cxn modelId="{0E5D0A20-E578-7144-AA84-71358593A37A}" type="presParOf" srcId="{124454DC-701D-714D-9606-C4930B40D0FA}" destId="{BE696D02-C451-884A-A777-F97759B675F0}" srcOrd="1" destOrd="0" presId="urn:microsoft.com/office/officeart/2005/8/layout/hProcess3"/>
    <dgm:cxn modelId="{172FE6F3-7883-B347-8ED6-FC0D71E9BB9F}" type="presParOf" srcId="{124454DC-701D-714D-9606-C4930B40D0FA}" destId="{9E2C5ADF-430A-3D48-BF58-89FAB9968D14}" srcOrd="2" destOrd="0" presId="urn:microsoft.com/office/officeart/2005/8/layout/hProcess3"/>
    <dgm:cxn modelId="{3183EE01-3053-E842-9563-CA8CECD21E2E}" type="presParOf" srcId="{124454DC-701D-714D-9606-C4930B40D0FA}" destId="{F91C0807-D3FC-3F44-9796-3E17600838AA}" srcOrd="3" destOrd="0" presId="urn:microsoft.com/office/officeart/2005/8/layout/hProcess3"/>
    <dgm:cxn modelId="{0FA1E9F9-0C55-6540-AD4B-68DFFAAC102B}" type="presParOf" srcId="{A5A6D50B-E111-444B-8421-B10CC245BCFA}" destId="{F5CAD5D3-4BD6-AA47-9670-0BE2C77A7F1B}" srcOrd="8" destOrd="0" presId="urn:microsoft.com/office/officeart/2005/8/layout/hProcess3"/>
    <dgm:cxn modelId="{E09FDA91-30B2-044D-89BD-5E06D110998D}" type="presParOf" srcId="{A5A6D50B-E111-444B-8421-B10CC245BCFA}" destId="{8F09A282-DA00-E84D-A50C-235BF9695E2F}" srcOrd="9" destOrd="0" presId="urn:microsoft.com/office/officeart/2005/8/layout/hProcess3"/>
    <dgm:cxn modelId="{104190D4-60F2-3144-84FC-25448A14A619}" type="presParOf" srcId="{8F09A282-DA00-E84D-A50C-235BF9695E2F}" destId="{6E17A621-2D72-6844-AFD2-F86A7ED9AC60}" srcOrd="0" destOrd="0" presId="urn:microsoft.com/office/officeart/2005/8/layout/hProcess3"/>
    <dgm:cxn modelId="{685B41AD-4AD4-2044-9643-4196C7D890F0}" type="presParOf" srcId="{8F09A282-DA00-E84D-A50C-235BF9695E2F}" destId="{A35DF239-8D96-C944-8052-0723E8A2BC53}" srcOrd="1" destOrd="0" presId="urn:microsoft.com/office/officeart/2005/8/layout/hProcess3"/>
    <dgm:cxn modelId="{F98E2208-482A-8E4E-B23C-9C6E49CC4BAB}" type="presParOf" srcId="{8F09A282-DA00-E84D-A50C-235BF9695E2F}" destId="{80217D01-0B1F-1243-BB7F-FF15282730DE}" srcOrd="2" destOrd="0" presId="urn:microsoft.com/office/officeart/2005/8/layout/hProcess3"/>
    <dgm:cxn modelId="{AE2B0119-3BB9-CA44-8153-C8221EAED748}" type="presParOf" srcId="{8F09A282-DA00-E84D-A50C-235BF9695E2F}" destId="{4D6C0196-BE72-E344-812E-957E37CDAE5A}" srcOrd="3" destOrd="0" presId="urn:microsoft.com/office/officeart/2005/8/layout/hProcess3"/>
    <dgm:cxn modelId="{FC19933C-A818-5240-B6AB-B263BFF5BE17}" type="presParOf" srcId="{A5A6D50B-E111-444B-8421-B10CC245BCFA}" destId="{82A991E2-DC4D-CB46-B8A5-87783375D1B9}" srcOrd="10" destOrd="0" presId="urn:microsoft.com/office/officeart/2005/8/layout/hProcess3"/>
    <dgm:cxn modelId="{F24DA68C-3015-6C4D-BFE4-C10CE079AD05}" type="presParOf" srcId="{A5A6D50B-E111-444B-8421-B10CC245BCFA}" destId="{B1CC529C-7B2B-BD4D-B9D1-96E207ECDFAA}" srcOrd="11" destOrd="0" presId="urn:microsoft.com/office/officeart/2005/8/layout/hProcess3"/>
    <dgm:cxn modelId="{B87A8299-9B46-C048-8002-3A192067BDA3}" type="presParOf" srcId="{A5A6D50B-E111-444B-8421-B10CC245BCFA}" destId="{1321AD3B-5EE5-8E4A-8D65-02A198884212}" srcOrd="12" destOrd="0" presId="urn:microsoft.com/office/officeart/2005/8/layout/hProcess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1AD3B-5EE5-8E4A-8D65-02A198884212}">
      <dsp:nvSpPr>
        <dsp:cNvPr id="0" name=""/>
        <dsp:cNvSpPr/>
      </dsp:nvSpPr>
      <dsp:spPr>
        <a:xfrm>
          <a:off x="0" y="1253533"/>
          <a:ext cx="8128000" cy="2911600"/>
        </a:xfrm>
        <a:prstGeom prst="rightArrow">
          <a:avLst/>
        </a:prstGeom>
        <a:gradFill flip="none" rotWithShape="1">
          <a:gsLst>
            <a:gs pos="0">
              <a:schemeClr val="accent6">
                <a:lumMod val="40000"/>
                <a:lumOff val="60000"/>
              </a:schemeClr>
            </a:gs>
            <a:gs pos="46000">
              <a:srgbClr val="FFC000"/>
            </a:gs>
            <a:gs pos="83000">
              <a:srgbClr val="FF0000"/>
            </a:gs>
            <a:gs pos="100000">
              <a:srgbClr val="C00000"/>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DF239-8D96-C944-8052-0723E8A2BC53}">
      <dsp:nvSpPr>
        <dsp:cNvPr id="0" name=""/>
        <dsp:cNvSpPr/>
      </dsp:nvSpPr>
      <dsp:spPr>
        <a:xfrm>
          <a:off x="6166246" y="1981433"/>
          <a:ext cx="1148953" cy="145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marL="0" lvl="0" indent="0" algn="ctr" defTabSz="889000">
            <a:lnSpc>
              <a:spcPct val="90000"/>
            </a:lnSpc>
            <a:spcBef>
              <a:spcPct val="0"/>
            </a:spcBef>
            <a:spcAft>
              <a:spcPct val="35000"/>
            </a:spcAft>
            <a:buNone/>
          </a:pPr>
          <a:r>
            <a:rPr lang="en-US" sz="2000" kern="1200" dirty="0"/>
            <a:t>APT</a:t>
          </a:r>
        </a:p>
      </dsp:txBody>
      <dsp:txXfrm>
        <a:off x="6166246" y="1981433"/>
        <a:ext cx="1148953" cy="1455800"/>
      </dsp:txXfrm>
    </dsp:sp>
    <dsp:sp modelId="{BE696D02-C451-884A-A777-F97759B675F0}">
      <dsp:nvSpPr>
        <dsp:cNvPr id="0" name=""/>
        <dsp:cNvSpPr/>
      </dsp:nvSpPr>
      <dsp:spPr>
        <a:xfrm>
          <a:off x="4787503" y="1981433"/>
          <a:ext cx="1148953" cy="145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marL="0" lvl="0" indent="0" algn="ctr" defTabSz="889000">
            <a:lnSpc>
              <a:spcPct val="90000"/>
            </a:lnSpc>
            <a:spcBef>
              <a:spcPct val="0"/>
            </a:spcBef>
            <a:spcAft>
              <a:spcPct val="35000"/>
            </a:spcAft>
            <a:buNone/>
          </a:pPr>
          <a:r>
            <a:rPr lang="en-US" sz="2000" kern="1200" dirty="0"/>
            <a:t>Complex</a:t>
          </a:r>
        </a:p>
      </dsp:txBody>
      <dsp:txXfrm>
        <a:off x="4787503" y="1981433"/>
        <a:ext cx="1148953" cy="1455800"/>
      </dsp:txXfrm>
    </dsp:sp>
    <dsp:sp modelId="{9240172F-D7F7-BF42-A675-F859C3B2C930}">
      <dsp:nvSpPr>
        <dsp:cNvPr id="0" name=""/>
        <dsp:cNvSpPr/>
      </dsp:nvSpPr>
      <dsp:spPr>
        <a:xfrm>
          <a:off x="3408759" y="1981433"/>
          <a:ext cx="1148953" cy="145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marL="0" lvl="0" indent="0" algn="ctr" defTabSz="889000">
            <a:lnSpc>
              <a:spcPct val="90000"/>
            </a:lnSpc>
            <a:spcBef>
              <a:spcPct val="0"/>
            </a:spcBef>
            <a:spcAft>
              <a:spcPct val="35000"/>
            </a:spcAft>
            <a:buNone/>
          </a:pPr>
          <a:r>
            <a:rPr lang="en-US" sz="2000" kern="1200" dirty="0"/>
            <a:t>New / Unknown</a:t>
          </a:r>
        </a:p>
      </dsp:txBody>
      <dsp:txXfrm>
        <a:off x="3408759" y="1981433"/>
        <a:ext cx="1148953" cy="1455800"/>
      </dsp:txXfrm>
    </dsp:sp>
    <dsp:sp modelId="{EF7B9B28-8D91-5C4F-8313-C076D9E5E58B}">
      <dsp:nvSpPr>
        <dsp:cNvPr id="0" name=""/>
        <dsp:cNvSpPr/>
      </dsp:nvSpPr>
      <dsp:spPr>
        <a:xfrm>
          <a:off x="2030015" y="1981433"/>
          <a:ext cx="1148953" cy="145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marL="0" lvl="0" indent="0" algn="ctr" defTabSz="889000">
            <a:lnSpc>
              <a:spcPct val="90000"/>
            </a:lnSpc>
            <a:spcBef>
              <a:spcPct val="0"/>
            </a:spcBef>
            <a:spcAft>
              <a:spcPct val="35000"/>
            </a:spcAft>
            <a:buNone/>
          </a:pPr>
          <a:r>
            <a:rPr lang="en-US" sz="2000" kern="1200" dirty="0"/>
            <a:t>Unknown but built on known behavior</a:t>
          </a:r>
        </a:p>
      </dsp:txBody>
      <dsp:txXfrm>
        <a:off x="2030015" y="1981433"/>
        <a:ext cx="1148953" cy="1455800"/>
      </dsp:txXfrm>
    </dsp:sp>
    <dsp:sp modelId="{757403D5-C099-604B-927B-1AEB3F2E7565}">
      <dsp:nvSpPr>
        <dsp:cNvPr id="0" name=""/>
        <dsp:cNvSpPr/>
      </dsp:nvSpPr>
      <dsp:spPr>
        <a:xfrm>
          <a:off x="651271" y="1981433"/>
          <a:ext cx="1148953" cy="145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marL="0" lvl="0" indent="0" algn="ctr" defTabSz="889000">
            <a:lnSpc>
              <a:spcPct val="90000"/>
            </a:lnSpc>
            <a:spcBef>
              <a:spcPct val="0"/>
            </a:spcBef>
            <a:spcAft>
              <a:spcPct val="35000"/>
            </a:spcAft>
            <a:buNone/>
          </a:pPr>
          <a:r>
            <a:rPr lang="en-US" sz="2000" kern="1200" dirty="0"/>
            <a:t>Known</a:t>
          </a:r>
        </a:p>
      </dsp:txBody>
      <dsp:txXfrm>
        <a:off x="651271" y="1981433"/>
        <a:ext cx="1148953" cy="14558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225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5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algn="r" defTabSz="966788">
              <a:defRPr sz="1300" dirty="0">
                <a:latin typeface="Tahoma" pitchFamily="34" charset="0"/>
              </a:defRPr>
            </a:lvl1pPr>
          </a:lstStyle>
          <a:p>
            <a:pPr>
              <a:defRPr/>
            </a:pPr>
            <a:endParaRPr lang="en-US" dirty="0"/>
          </a:p>
        </p:txBody>
      </p:sp>
      <p:sp>
        <p:nvSpPr>
          <p:cNvPr id="352260" name="Rectangle 4"/>
          <p:cNvSpPr>
            <a:spLocks noGrp="1" noChangeArrowheads="1"/>
          </p:cNvSpPr>
          <p:nvPr>
            <p:ph type="ftr" sz="quarter" idx="2"/>
          </p:nvPr>
        </p:nvSpPr>
        <p:spPr bwMode="auto">
          <a:xfrm>
            <a:off x="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6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algn="r" defTabSz="966788">
              <a:defRPr sz="1300">
                <a:latin typeface="Tahoma" pitchFamily="34" charset="0"/>
              </a:defRPr>
            </a:lvl1pPr>
          </a:lstStyle>
          <a:p>
            <a:pPr>
              <a:defRPr/>
            </a:pPr>
            <a:fld id="{7B84F0AD-B8EC-4E4C-96AB-90A3127EB247}" type="slidenum">
              <a:rPr lang="en-US"/>
              <a:pPr>
                <a:defRPr/>
              </a:pPr>
              <a:t>‹#›</a:t>
            </a:fld>
            <a:endParaRPr lang="en-US" dirty="0"/>
          </a:p>
        </p:txBody>
      </p:sp>
    </p:spTree>
    <p:extLst>
      <p:ext uri="{BB962C8B-B14F-4D97-AF65-F5344CB8AC3E}">
        <p14:creationId xmlns:p14="http://schemas.microsoft.com/office/powerpoint/2010/main" val="36130586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8944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560888"/>
            <a:ext cx="5943600" cy="4354512"/>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705643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ts val="363"/>
      </a:spcBef>
      <a:spcAft>
        <a:spcPct val="0"/>
      </a:spcAft>
      <a:defRPr sz="1100" kern="1200">
        <a:solidFill>
          <a:schemeClr val="tx1"/>
        </a:solidFill>
        <a:latin typeface="Times New Roman" pitchFamily="18" charset="0"/>
        <a:ea typeface="+mn-ea"/>
        <a:cs typeface="+mn-cs"/>
      </a:defRPr>
    </a:lvl1pPr>
    <a:lvl2pPr marL="457200" algn="l" rtl="0" eaLnBrk="0" fontAlgn="base" hangingPunct="0">
      <a:spcBef>
        <a:spcPts val="363"/>
      </a:spcBef>
      <a:spcAft>
        <a:spcPct val="0"/>
      </a:spcAft>
      <a:defRPr sz="1100" kern="1200">
        <a:solidFill>
          <a:schemeClr val="tx1"/>
        </a:solidFill>
        <a:latin typeface="Times New Roman" pitchFamily="18" charset="0"/>
        <a:ea typeface="+mn-ea"/>
        <a:cs typeface="+mn-cs"/>
      </a:defRPr>
    </a:lvl2pPr>
    <a:lvl3pPr marL="914400" algn="l" rtl="0" eaLnBrk="0" fontAlgn="base" hangingPunct="0">
      <a:spcBef>
        <a:spcPts val="363"/>
      </a:spcBef>
      <a:spcAft>
        <a:spcPct val="0"/>
      </a:spcAft>
      <a:defRPr sz="1100" kern="1200">
        <a:solidFill>
          <a:schemeClr val="tx1"/>
        </a:solidFill>
        <a:latin typeface="Times New Roman" pitchFamily="18" charset="0"/>
        <a:ea typeface="+mn-ea"/>
        <a:cs typeface="+mn-cs"/>
      </a:defRPr>
    </a:lvl3pPr>
    <a:lvl4pPr marL="1371600" algn="l" rtl="0" eaLnBrk="0" fontAlgn="base" hangingPunct="0">
      <a:spcBef>
        <a:spcPts val="363"/>
      </a:spcBef>
      <a:spcAft>
        <a:spcPct val="0"/>
      </a:spcAft>
      <a:defRPr sz="1100" kern="1200">
        <a:solidFill>
          <a:schemeClr val="tx1"/>
        </a:solidFill>
        <a:latin typeface="Times New Roman" pitchFamily="18" charset="0"/>
        <a:ea typeface="+mn-ea"/>
        <a:cs typeface="+mn-cs"/>
      </a:defRPr>
    </a:lvl4pPr>
    <a:lvl5pPr marL="1828800" algn="l" rtl="0" eaLnBrk="0" fontAlgn="base" hangingPunct="0">
      <a:spcBef>
        <a:spcPts val="363"/>
      </a:spcBef>
      <a:spcAft>
        <a:spcPct val="0"/>
      </a:spcAft>
      <a:defRPr sz="11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Mandatory_Integrity_Control#cite_note-4" TargetMode="External"/><Relationship Id="rId3" Type="http://schemas.openxmlformats.org/officeDocument/2006/relationships/hyperlink" Target="https://en.wikipedia.org/wiki/Internet" TargetMode="External"/><Relationship Id="rId7" Type="http://schemas.openxmlformats.org/officeDocument/2006/relationships/hyperlink" Target="https://en.wikipedia.org/wiki/Dynamic-link_library"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Mandatory_Integrity_Control#cite_note-mark-3" TargetMode="External"/><Relationship Id="rId5" Type="http://schemas.openxmlformats.org/officeDocument/2006/relationships/hyperlink" Target="https://en.wikipedia.org/wiki/Object_Manager_(Windows)" TargetMode="External"/><Relationship Id="rId4" Type="http://schemas.openxmlformats.org/officeDocument/2006/relationships/hyperlink" Target="https://en.wikipedia.org/wiki/Mandatory_Integrity_Control#cite_note-steve-2" TargetMode="External"/><Relationship Id="rId9" Type="http://schemas.openxmlformats.org/officeDocument/2006/relationships/hyperlink" Target="https://en.wikipedia.org/wiki/Mandatory_Integrity_Control#cite_note-5"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Maslow's_hierarchy_of_need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Times New Roman" pitchFamily="18" charset="0"/>
                <a:ea typeface="+mn-ea"/>
                <a:cs typeface="+mn-cs"/>
              </a:rPr>
              <a:t>Overview</a:t>
            </a:r>
          </a:p>
          <a:p>
            <a:endParaRPr lang="en-US" sz="1100" b="0" i="0" kern="1200" dirty="0">
              <a:solidFill>
                <a:schemeClr val="tx1"/>
              </a:solidFill>
              <a:effectLst/>
              <a:latin typeface="Times New Roman" pitchFamily="18" charset="0"/>
              <a:ea typeface="+mn-ea"/>
              <a:cs typeface="+mn-cs"/>
            </a:endParaRPr>
          </a:p>
          <a:p>
            <a:r>
              <a:rPr lang="en-US" sz="1100" b="0" i="0" kern="1200" dirty="0">
                <a:solidFill>
                  <a:schemeClr val="tx1"/>
                </a:solidFill>
                <a:effectLst/>
                <a:latin typeface="Times New Roman" pitchFamily="18" charset="0"/>
                <a:ea typeface="+mn-ea"/>
                <a:cs typeface="+mn-cs"/>
              </a:rPr>
              <a:t>"My endpoint is protected, I have a current AV &amp; I'm fully patched"</a:t>
            </a:r>
          </a:p>
          <a:p>
            <a:r>
              <a:rPr lang="en-US" sz="1100" b="0" i="0" kern="1200" dirty="0">
                <a:solidFill>
                  <a:schemeClr val="tx1"/>
                </a:solidFill>
                <a:effectLst/>
                <a:latin typeface="Times New Roman" pitchFamily="18" charset="0"/>
                <a:ea typeface="+mn-ea"/>
                <a:cs typeface="+mn-cs"/>
              </a:rPr>
              <a:t>"I know bypassing AV is possible, but it's hard!"</a:t>
            </a:r>
          </a:p>
          <a:p>
            <a:r>
              <a:rPr lang="en-US" sz="1100" b="0" i="0" kern="1200" dirty="0">
                <a:solidFill>
                  <a:schemeClr val="tx1"/>
                </a:solidFill>
                <a:effectLst/>
                <a:latin typeface="Times New Roman" pitchFamily="18" charset="0"/>
                <a:ea typeface="+mn-ea"/>
                <a:cs typeface="+mn-cs"/>
              </a:rPr>
              <a:t>"I'm using application whitelisting, I'm good!"</a:t>
            </a:r>
          </a:p>
          <a:p>
            <a:r>
              <a:rPr lang="en-US" sz="1100" b="0" i="0" kern="1200" dirty="0">
                <a:solidFill>
                  <a:schemeClr val="tx1"/>
                </a:solidFill>
                <a:effectLst/>
                <a:latin typeface="Times New Roman" pitchFamily="18" charset="0"/>
                <a:ea typeface="+mn-ea"/>
                <a:cs typeface="+mn-cs"/>
              </a:rPr>
              <a:t>"oh, that's APT-like stuff only, we don't have any of that here..."</a:t>
            </a:r>
          </a:p>
          <a:p>
            <a:r>
              <a:rPr lang="en-US" sz="1100" b="0" i="0" kern="1200" dirty="0">
                <a:solidFill>
                  <a:schemeClr val="tx1"/>
                </a:solidFill>
                <a:effectLst/>
                <a:latin typeface="Times New Roman" pitchFamily="18" charset="0"/>
                <a:ea typeface="+mn-ea"/>
                <a:cs typeface="+mn-cs"/>
              </a:rPr>
              <a:t>If you've heard yourself saying (or thinking) any of the above, you may still live in tranquil happiness. But let me tell you: those are just the effects of taking the 'endpoint blue pill'. One that makes you believe in a world where endpoint protection works, where spending most of your time in hardening, patching and auditing cycles, gives you a sense of satisfaction and a job well done, and where there's no single evidence of any of the advanced attackers that the media reports on in your network.</a:t>
            </a:r>
          </a:p>
          <a:p>
            <a:r>
              <a:rPr lang="en-US" sz="1100" b="0" i="0" kern="1200" dirty="0">
                <a:solidFill>
                  <a:schemeClr val="tx1"/>
                </a:solidFill>
                <a:effectLst/>
                <a:latin typeface="Times New Roman" pitchFamily="18" charset="0"/>
                <a:ea typeface="+mn-ea"/>
                <a:cs typeface="+mn-cs"/>
              </a:rPr>
              <a:t>Do you want to learn the truth?</a:t>
            </a:r>
          </a:p>
          <a:p>
            <a:r>
              <a:rPr lang="en-US" sz="1100" b="0" i="0" kern="1200" dirty="0">
                <a:solidFill>
                  <a:schemeClr val="tx1"/>
                </a:solidFill>
                <a:effectLst/>
                <a:latin typeface="Times New Roman" pitchFamily="18" charset="0"/>
                <a:ea typeface="+mn-ea"/>
                <a:cs typeface="+mn-cs"/>
              </a:rPr>
              <a:t>Join Ismael Valenzuela and Justin Henderson, GSEs, instructors and co-authors of one of the most popular SANS Blue Team classes, SEC530: Defensible Security Architecture &amp; Engineering, as they debunk this and many other myths around endpoint security through live demos, and learn how to architect and engineer layered defenses, not only for endpoint prevention, but also for visibility, detection and response, that work across hybrid environments.</a:t>
            </a:r>
          </a:p>
          <a:p>
            <a:r>
              <a:rPr lang="en-US" sz="1100" b="0" i="0" kern="1200" dirty="0">
                <a:solidFill>
                  <a:schemeClr val="tx1"/>
                </a:solidFill>
                <a:effectLst/>
                <a:latin typeface="Times New Roman" pitchFamily="18" charset="0"/>
                <a:ea typeface="+mn-ea"/>
                <a:cs typeface="+mn-cs"/>
              </a:rPr>
              <a:t>"Remember: all I'm offering is the truth. Nothing more."</a:t>
            </a:r>
          </a:p>
          <a:p>
            <a:endParaRPr lang="en-US" dirty="0"/>
          </a:p>
        </p:txBody>
      </p:sp>
    </p:spTree>
    <p:extLst>
      <p:ext uri="{BB962C8B-B14F-4D97-AF65-F5344CB8AC3E}">
        <p14:creationId xmlns:p14="http://schemas.microsoft.com/office/powerpoint/2010/main" val="3316998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Expert Rules is a good feature to ensure “early protection” on the endpoints against new threats in the field.</a:t>
            </a:r>
          </a:p>
        </p:txBody>
      </p:sp>
    </p:spTree>
    <p:extLst>
      <p:ext uri="{BB962C8B-B14F-4D97-AF65-F5344CB8AC3E}">
        <p14:creationId xmlns:p14="http://schemas.microsoft.com/office/powerpoint/2010/main" val="2499602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Expert Rules is a good feature to ensure “early protection” on the endpoints against new threats in the field.</a:t>
            </a:r>
          </a:p>
          <a:p>
            <a:endParaRPr lang="en-US" dirty="0"/>
          </a:p>
          <a:p>
            <a:endParaRPr lang="en-US" dirty="0"/>
          </a:p>
          <a:p>
            <a:r>
              <a:rPr lang="es-ES" b="1" dirty="0"/>
              <a:t>Rule </a:t>
            </a:r>
            <a:r>
              <a:rPr lang="en-US" b="1" dirty="0"/>
              <a:t>initiator</a:t>
            </a:r>
          </a:p>
          <a:p>
            <a:pPr lvl="1"/>
            <a:r>
              <a:rPr lang="en-US" dirty="0"/>
              <a:t>Composed by the objects that incur</a:t>
            </a:r>
            <a:r>
              <a:rPr lang="es-ES" dirty="0"/>
              <a:t> </a:t>
            </a:r>
            <a:r>
              <a:rPr lang="en-US" dirty="0"/>
              <a:t>into the action</a:t>
            </a:r>
          </a:p>
          <a:p>
            <a:pPr lvl="1"/>
            <a:r>
              <a:rPr lang="en-US" dirty="0"/>
              <a:t>Process and Thread objects that can be consider as initiators</a:t>
            </a:r>
          </a:p>
          <a:p>
            <a:pPr lvl="1"/>
            <a:r>
              <a:rPr lang="en-US" dirty="0"/>
              <a:t>The matching criteria for these initiators can be funnel down to match specific set of conditions defined through the match sections added to initiator scope</a:t>
            </a:r>
          </a:p>
          <a:p>
            <a:endParaRPr lang="en-US" dirty="0"/>
          </a:p>
          <a:p>
            <a:r>
              <a:rPr lang="es-ES" b="1" dirty="0"/>
              <a:t>Rule </a:t>
            </a:r>
            <a:r>
              <a:rPr lang="en-US" b="1" dirty="0"/>
              <a:t>target</a:t>
            </a:r>
          </a:p>
          <a:p>
            <a:pPr lvl="1"/>
            <a:r>
              <a:rPr lang="en-US" dirty="0"/>
              <a:t>Composed by all the Matching Section objects defined on the rule</a:t>
            </a:r>
          </a:p>
          <a:p>
            <a:pPr lvl="1"/>
            <a:r>
              <a:rPr lang="en-US" dirty="0"/>
              <a:t>Currently the following Matching Section objects are supported by the AAC filtering engine:</a:t>
            </a:r>
            <a:r>
              <a:rPr lang="es-ES" dirty="0"/>
              <a:t> </a:t>
            </a:r>
            <a:r>
              <a:rPr lang="en-US" dirty="0"/>
              <a:t>FILE, KEY, VALUE, PROCESS, THREAD, SECTION, DISK, NAMEDSECTION</a:t>
            </a:r>
            <a:endParaRPr lang="es-ES" dirty="0"/>
          </a:p>
          <a:p>
            <a:pPr lvl="1"/>
            <a:r>
              <a:rPr lang="en-US" dirty="0"/>
              <a:t>The match criteria for each Section Object can be also funnel down to match specific conditions</a:t>
            </a:r>
          </a:p>
          <a:p>
            <a:pPr lvl="1"/>
            <a:endParaRPr lang="en-US" dirty="0"/>
          </a:p>
          <a:p>
            <a:r>
              <a:rPr lang="en-US" b="1" dirty="0"/>
              <a:t>Match Object</a:t>
            </a:r>
          </a:p>
          <a:p>
            <a:pPr lvl="1"/>
            <a:r>
              <a:rPr lang="en-US" dirty="0"/>
              <a:t>Is a collection of matching criteria (also referred to as match types), which describe a monitored system object. That said a match object can have criteria that belong only to one of the system object types.</a:t>
            </a:r>
          </a:p>
          <a:p>
            <a:pPr lvl="1"/>
            <a:r>
              <a:rPr lang="en-US" dirty="0"/>
              <a:t>A </a:t>
            </a:r>
            <a:r>
              <a:rPr lang="en-US" b="1" dirty="0"/>
              <a:t>Match Criteria</a:t>
            </a:r>
            <a:r>
              <a:rPr lang="en-US" dirty="0"/>
              <a:t> or </a:t>
            </a:r>
            <a:r>
              <a:rPr lang="en-US" b="1" dirty="0"/>
              <a:t>Match Type</a:t>
            </a:r>
            <a:r>
              <a:rPr lang="en-US" dirty="0"/>
              <a:t> is essentially the information we are looking for match.</a:t>
            </a:r>
          </a:p>
          <a:p>
            <a:pPr lvl="1"/>
            <a:endParaRPr lang="en-US" dirty="0"/>
          </a:p>
          <a:p>
            <a:pPr lvl="1"/>
            <a:r>
              <a:rPr lang="en-US" dirty="0"/>
              <a:t>The PROCESS CMD LINE are all OR, that do an AND with what’s inside the OBJECT_NAME. Therefore POWERSHELL AND any of those modifiers. </a:t>
            </a:r>
          </a:p>
          <a:p>
            <a:pPr marL="457200" marR="0" lvl="1" indent="0" algn="l" defTabSz="914400" rtl="0" eaLnBrk="0" fontAlgn="base" latinLnBrk="0" hangingPunct="0">
              <a:lnSpc>
                <a:spcPct val="100000"/>
              </a:lnSpc>
              <a:spcBef>
                <a:spcPts val="363"/>
              </a:spcBef>
              <a:spcAft>
                <a:spcPct val="0"/>
              </a:spcAft>
              <a:buClrTx/>
              <a:buSzTx/>
              <a:buFontTx/>
              <a:buNone/>
              <a:tabLst/>
              <a:defRPr/>
            </a:pPr>
            <a:endParaRPr lang="en-US" dirty="0"/>
          </a:p>
          <a:p>
            <a:pPr marL="457200" marR="0" lvl="1"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You can BLOCK or put it into monitoring mode.</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Starting on ENS 10.7 we can also monitor the actual data being assigned to a registry value, privilege escalation, processes trying to load a DLL, etc... In this case, we monitor the assignment to the random value.</a:t>
            </a:r>
          </a:p>
          <a:p>
            <a:pPr lvl="1"/>
            <a:endParaRPr lang="en-US" dirty="0"/>
          </a:p>
          <a:p>
            <a:endParaRPr lang="en-US" dirty="0"/>
          </a:p>
        </p:txBody>
      </p:sp>
    </p:spTree>
    <p:extLst>
      <p:ext uri="{BB962C8B-B14F-4D97-AF65-F5344CB8AC3E}">
        <p14:creationId xmlns:p14="http://schemas.microsoft.com/office/powerpoint/2010/main" val="2397360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Times New Roman" pitchFamily="18" charset="0"/>
                <a:ea typeface="+mn-ea"/>
                <a:cs typeface="+mn-cs"/>
              </a:rPr>
              <a:t>By introducing integrity levels, MIC allows classes of applications to be isolated, enabling scenarios like sandboxing potentially-vulnerable applications (such as </a:t>
            </a:r>
            <a:r>
              <a:rPr lang="en-US" sz="1100" b="0" i="0" u="none" strike="noStrike" kern="1200" dirty="0">
                <a:solidFill>
                  <a:schemeClr val="tx1"/>
                </a:solidFill>
                <a:effectLst/>
                <a:latin typeface="Times New Roman" pitchFamily="18" charset="0"/>
                <a:ea typeface="+mn-ea"/>
                <a:cs typeface="+mn-cs"/>
                <a:hlinkClick r:id="rId3" tooltip="Internet"/>
              </a:rPr>
              <a:t>Internet</a:t>
            </a:r>
            <a:r>
              <a:rPr lang="en-US" sz="1100" b="0" i="0" kern="1200" dirty="0">
                <a:solidFill>
                  <a:schemeClr val="tx1"/>
                </a:solidFill>
                <a:effectLst/>
                <a:latin typeface="Times New Roman" pitchFamily="18" charset="0"/>
                <a:ea typeface="+mn-ea"/>
                <a:cs typeface="+mn-cs"/>
              </a:rPr>
              <a:t>-facing applications). Processes with </a:t>
            </a:r>
            <a:r>
              <a:rPr lang="en-US" sz="1100" b="0" i="1" kern="1200" dirty="0">
                <a:solidFill>
                  <a:schemeClr val="tx1"/>
                </a:solidFill>
                <a:effectLst/>
                <a:latin typeface="Times New Roman" pitchFamily="18" charset="0"/>
                <a:ea typeface="+mn-ea"/>
                <a:cs typeface="+mn-cs"/>
              </a:rPr>
              <a:t>Low</a:t>
            </a:r>
            <a:r>
              <a:rPr lang="en-US" sz="1100" b="0" i="0" kern="1200" dirty="0">
                <a:solidFill>
                  <a:schemeClr val="tx1"/>
                </a:solidFill>
                <a:effectLst/>
                <a:latin typeface="Times New Roman" pitchFamily="18" charset="0"/>
                <a:ea typeface="+mn-ea"/>
                <a:cs typeface="+mn-cs"/>
              </a:rPr>
              <a:t> IL are called low-integrity processes, which have less access than processes with higher ILs where the Access control enforcement is in Windows.</a:t>
            </a:r>
          </a:p>
          <a:p>
            <a:endParaRPr lang="en-US" sz="1100" b="0" i="0" kern="1200" dirty="0">
              <a:solidFill>
                <a:schemeClr val="tx1"/>
              </a:solidFill>
              <a:effectLst/>
              <a:latin typeface="Times New Roman" pitchFamily="18" charset="0"/>
              <a:ea typeface="+mn-ea"/>
              <a:cs typeface="+mn-cs"/>
            </a:endParaRPr>
          </a:p>
          <a:p>
            <a:r>
              <a:rPr lang="en-US" sz="1100" b="0" i="0" kern="1200" dirty="0">
                <a:solidFill>
                  <a:schemeClr val="tx1"/>
                </a:solidFill>
                <a:effectLst/>
                <a:latin typeface="Times New Roman" pitchFamily="18" charset="0"/>
                <a:ea typeface="+mn-ea"/>
                <a:cs typeface="+mn-cs"/>
              </a:rPr>
              <a:t>Windows makes sure that a process can </a:t>
            </a:r>
            <a:r>
              <a:rPr lang="en-US" sz="1100" b="0" i="1" kern="1200" dirty="0">
                <a:solidFill>
                  <a:schemeClr val="tx1"/>
                </a:solidFill>
                <a:effectLst/>
                <a:latin typeface="Times New Roman" pitchFamily="18" charset="0"/>
                <a:ea typeface="+mn-ea"/>
                <a:cs typeface="+mn-cs"/>
              </a:rPr>
              <a:t>write to</a:t>
            </a:r>
            <a:r>
              <a:rPr lang="en-US" sz="1100" b="0" i="0" kern="1200" dirty="0">
                <a:solidFill>
                  <a:schemeClr val="tx1"/>
                </a:solidFill>
                <a:effectLst/>
                <a:latin typeface="Times New Roman" pitchFamily="18" charset="0"/>
                <a:ea typeface="+mn-ea"/>
                <a:cs typeface="+mn-cs"/>
              </a:rPr>
              <a:t> or </a:t>
            </a:r>
            <a:r>
              <a:rPr lang="en-US" sz="1100" b="0" i="1" kern="1200" dirty="0">
                <a:solidFill>
                  <a:schemeClr val="tx1"/>
                </a:solidFill>
                <a:effectLst/>
                <a:latin typeface="Times New Roman" pitchFamily="18" charset="0"/>
                <a:ea typeface="+mn-ea"/>
                <a:cs typeface="+mn-cs"/>
              </a:rPr>
              <a:t>delete</a:t>
            </a:r>
            <a:r>
              <a:rPr lang="en-US" sz="1100" b="0" i="0" kern="1200" dirty="0">
                <a:solidFill>
                  <a:schemeClr val="tx1"/>
                </a:solidFill>
                <a:effectLst/>
                <a:latin typeface="Times New Roman" pitchFamily="18" charset="0"/>
                <a:ea typeface="+mn-ea"/>
                <a:cs typeface="+mn-cs"/>
              </a:rPr>
              <a:t> an object only when its integrity level is equal to or higher than the requested integrity level specified by the object.</a:t>
            </a:r>
            <a:r>
              <a:rPr lang="en-US" sz="1100" b="0" i="0" u="none" strike="noStrike" kern="1200" baseline="30000" dirty="0">
                <a:solidFill>
                  <a:schemeClr val="tx1"/>
                </a:solidFill>
                <a:effectLst/>
                <a:latin typeface="Times New Roman" pitchFamily="18" charset="0"/>
                <a:ea typeface="+mn-ea"/>
                <a:cs typeface="+mn-cs"/>
                <a:hlinkClick r:id="rId4"/>
              </a:rPr>
              <a:t>[2]</a:t>
            </a:r>
            <a:r>
              <a:rPr lang="en-US" sz="1100" b="0" i="0" kern="1200" dirty="0">
                <a:solidFill>
                  <a:schemeClr val="tx1"/>
                </a:solidFill>
                <a:effectLst/>
                <a:latin typeface="Times New Roman" pitchFamily="18" charset="0"/>
                <a:ea typeface="+mn-ea"/>
                <a:cs typeface="+mn-cs"/>
              </a:rPr>
              <a:t> Additionally, for privacy reasons </a:t>
            </a:r>
            <a:r>
              <a:rPr lang="en-US" sz="1100" b="0" i="0" u="none" strike="noStrike" kern="1200" dirty="0">
                <a:solidFill>
                  <a:schemeClr val="tx1"/>
                </a:solidFill>
                <a:effectLst/>
                <a:latin typeface="Times New Roman" pitchFamily="18" charset="0"/>
                <a:ea typeface="+mn-ea"/>
                <a:cs typeface="+mn-cs"/>
                <a:hlinkClick r:id="rId5" tooltip="Object Manager (Windows)"/>
              </a:rPr>
              <a:t>process objects</a:t>
            </a:r>
            <a:r>
              <a:rPr lang="en-US" sz="1100" b="0" i="0" kern="1200" dirty="0">
                <a:solidFill>
                  <a:schemeClr val="tx1"/>
                </a:solidFill>
                <a:effectLst/>
                <a:latin typeface="Times New Roman" pitchFamily="18" charset="0"/>
                <a:ea typeface="+mn-ea"/>
                <a:cs typeface="+mn-cs"/>
              </a:rPr>
              <a:t> with higher IL are out-of-bounds for even </a:t>
            </a:r>
            <a:r>
              <a:rPr lang="en-US" sz="1100" b="0" i="1" kern="1200" dirty="0">
                <a:solidFill>
                  <a:schemeClr val="tx1"/>
                </a:solidFill>
                <a:effectLst/>
                <a:latin typeface="Times New Roman" pitchFamily="18" charset="0"/>
                <a:ea typeface="+mn-ea"/>
                <a:cs typeface="+mn-cs"/>
              </a:rPr>
              <a:t>read</a:t>
            </a:r>
            <a:r>
              <a:rPr lang="en-US" sz="1100" b="0" i="0" kern="1200" dirty="0">
                <a:solidFill>
                  <a:schemeClr val="tx1"/>
                </a:solidFill>
                <a:effectLst/>
                <a:latin typeface="Times New Roman" pitchFamily="18" charset="0"/>
                <a:ea typeface="+mn-ea"/>
                <a:cs typeface="+mn-cs"/>
              </a:rPr>
              <a:t> access from processes with lower IL.</a:t>
            </a:r>
            <a:r>
              <a:rPr lang="en-US" sz="1100" b="0" i="0" u="none" strike="noStrike" kern="1200" baseline="30000" dirty="0">
                <a:solidFill>
                  <a:schemeClr val="tx1"/>
                </a:solidFill>
                <a:effectLst/>
                <a:latin typeface="Times New Roman" pitchFamily="18" charset="0"/>
                <a:ea typeface="+mn-ea"/>
                <a:cs typeface="+mn-cs"/>
                <a:hlinkClick r:id="rId6"/>
              </a:rPr>
              <a:t>[3]</a:t>
            </a:r>
            <a:endParaRPr lang="en-US" sz="1100" b="0" i="0" kern="1200" dirty="0">
              <a:solidFill>
                <a:schemeClr val="tx1"/>
              </a:solidFill>
              <a:effectLst/>
              <a:latin typeface="Times New Roman" pitchFamily="18" charset="0"/>
              <a:ea typeface="+mn-ea"/>
              <a:cs typeface="+mn-cs"/>
            </a:endParaRPr>
          </a:p>
          <a:p>
            <a:endParaRPr lang="en-US" sz="1100" b="0" i="0" kern="1200" dirty="0">
              <a:solidFill>
                <a:schemeClr val="tx1"/>
              </a:solidFill>
              <a:effectLst/>
              <a:latin typeface="Times New Roman" pitchFamily="18" charset="0"/>
              <a:ea typeface="+mn-ea"/>
              <a:cs typeface="+mn-cs"/>
            </a:endParaRPr>
          </a:p>
          <a:p>
            <a:r>
              <a:rPr lang="en-US" sz="1100" b="0" i="0" kern="1200" dirty="0">
                <a:solidFill>
                  <a:schemeClr val="tx1"/>
                </a:solidFill>
                <a:effectLst/>
                <a:latin typeface="Times New Roman" pitchFamily="18" charset="0"/>
                <a:ea typeface="+mn-ea"/>
                <a:cs typeface="+mn-cs"/>
              </a:rPr>
              <a:t>Consequently, a process cannot interact with another process that has a higher IL. So a process cannot perform functions such as inject a </a:t>
            </a:r>
            <a:r>
              <a:rPr lang="en-US" sz="1100" b="0" i="0" u="none" strike="noStrike" kern="1200" dirty="0">
                <a:solidFill>
                  <a:schemeClr val="tx1"/>
                </a:solidFill>
                <a:effectLst/>
                <a:latin typeface="Times New Roman" pitchFamily="18" charset="0"/>
                <a:ea typeface="+mn-ea"/>
                <a:cs typeface="+mn-cs"/>
                <a:hlinkClick r:id="rId7" tooltip="Dynamic-link library"/>
              </a:rPr>
              <a:t>DLL</a:t>
            </a:r>
            <a:r>
              <a:rPr lang="en-US" sz="1100" b="0" i="0" kern="1200" dirty="0">
                <a:solidFill>
                  <a:schemeClr val="tx1"/>
                </a:solidFill>
                <a:effectLst/>
                <a:latin typeface="Times New Roman" pitchFamily="18" charset="0"/>
                <a:ea typeface="+mn-ea"/>
                <a:cs typeface="+mn-cs"/>
              </a:rPr>
              <a:t> into a higher IL process by using the </a:t>
            </a:r>
            <a:r>
              <a:rPr lang="en-US" dirty="0" err="1"/>
              <a:t>CreateRemoteThread</a:t>
            </a:r>
            <a:r>
              <a:rPr lang="en-US" dirty="0"/>
              <a:t>()</a:t>
            </a:r>
            <a:r>
              <a:rPr lang="en-US" sz="1100" b="0" i="0" u="none" strike="noStrike" kern="1200" baseline="30000" dirty="0">
                <a:solidFill>
                  <a:schemeClr val="tx1"/>
                </a:solidFill>
                <a:effectLst/>
                <a:latin typeface="Times New Roman" pitchFamily="18" charset="0"/>
                <a:ea typeface="+mn-ea"/>
                <a:cs typeface="+mn-cs"/>
                <a:hlinkClick r:id="rId8"/>
              </a:rPr>
              <a:t>[4]</a:t>
            </a:r>
            <a:r>
              <a:rPr lang="en-US" sz="1100" b="0" i="0" kern="1200" dirty="0">
                <a:solidFill>
                  <a:schemeClr val="tx1"/>
                </a:solidFill>
                <a:effectLst/>
                <a:latin typeface="Times New Roman" pitchFamily="18" charset="0"/>
                <a:ea typeface="+mn-ea"/>
                <a:cs typeface="+mn-cs"/>
              </a:rPr>
              <a:t> API function or send data to a different process by using the </a:t>
            </a:r>
            <a:r>
              <a:rPr lang="en-US" dirty="0" err="1"/>
              <a:t>WriteProcessMemory</a:t>
            </a:r>
            <a:r>
              <a:rPr lang="en-US" dirty="0"/>
              <a:t>()</a:t>
            </a:r>
            <a:r>
              <a:rPr lang="en-US" sz="1100" b="0" i="0" u="none" strike="noStrike" kern="1200" baseline="30000" dirty="0">
                <a:solidFill>
                  <a:schemeClr val="tx1"/>
                </a:solidFill>
                <a:effectLst/>
                <a:latin typeface="Times New Roman" pitchFamily="18" charset="0"/>
                <a:ea typeface="+mn-ea"/>
                <a:cs typeface="+mn-cs"/>
                <a:hlinkClick r:id="rId9"/>
              </a:rPr>
              <a:t>[5]</a:t>
            </a:r>
            <a:r>
              <a:rPr lang="en-US" sz="1100" b="0" i="0" kern="1200" dirty="0">
                <a:solidFill>
                  <a:schemeClr val="tx1"/>
                </a:solidFill>
                <a:effectLst/>
                <a:latin typeface="Times New Roman" pitchFamily="18" charset="0"/>
                <a:ea typeface="+mn-ea"/>
                <a:cs typeface="+mn-cs"/>
              </a:rPr>
              <a:t> function.</a:t>
            </a:r>
          </a:p>
          <a:p>
            <a:endParaRPr lang="en-US" sz="1100" b="0" i="0" kern="1200" dirty="0">
              <a:solidFill>
                <a:schemeClr val="tx1"/>
              </a:solidFill>
              <a:effectLst/>
              <a:latin typeface="Times New Roman" pitchFamily="18" charset="0"/>
              <a:ea typeface="+mn-ea"/>
              <a:cs typeface="+mn-cs"/>
            </a:endParaRPr>
          </a:p>
          <a:p>
            <a:endParaRPr lang="en-US" dirty="0"/>
          </a:p>
        </p:txBody>
      </p:sp>
    </p:spTree>
    <p:extLst>
      <p:ext uri="{BB962C8B-B14F-4D97-AF65-F5344CB8AC3E}">
        <p14:creationId xmlns:p14="http://schemas.microsoft.com/office/powerpoint/2010/main" val="874661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3C94D5-8CF0-4BDF-ABFF-B8E2C08F7F7E}" type="slidenum">
              <a:rPr lang="en-US" smtClean="0"/>
              <a:t>13</a:t>
            </a:fld>
            <a:endParaRPr lang="en-US" dirty="0"/>
          </a:p>
        </p:txBody>
      </p:sp>
    </p:spTree>
    <p:extLst>
      <p:ext uri="{BB962C8B-B14F-4D97-AF65-F5344CB8AC3E}">
        <p14:creationId xmlns:p14="http://schemas.microsoft.com/office/powerpoint/2010/main" val="2544432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88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772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Times New Roman" pitchFamily="18" charset="0"/>
                <a:ea typeface="+mn-ea"/>
                <a:cs typeface="+mn-cs"/>
              </a:rPr>
              <a:t>The Incident Response Hierarchy is modeled after </a:t>
            </a:r>
            <a:r>
              <a:rPr lang="en-US" sz="1100" b="0" i="0" u="none" strike="noStrike" kern="1200" dirty="0">
                <a:solidFill>
                  <a:schemeClr val="tx1"/>
                </a:solidFill>
                <a:effectLst/>
                <a:latin typeface="Times New Roman" pitchFamily="18" charset="0"/>
                <a:ea typeface="+mn-ea"/>
                <a:cs typeface="+mn-cs"/>
                <a:hlinkClick r:id="rId3"/>
              </a:rPr>
              <a:t>Maslow's Hierarchy of Needs</a:t>
            </a:r>
            <a:r>
              <a:rPr lang="en-US" sz="1100" b="0" i="0" kern="1200" dirty="0">
                <a:solidFill>
                  <a:schemeClr val="tx1"/>
                </a:solidFill>
                <a:effectLst/>
                <a:latin typeface="Times New Roman" pitchFamily="18" charset="0"/>
                <a:ea typeface="+mn-ea"/>
                <a:cs typeface="+mn-cs"/>
              </a:rPr>
              <a:t>. It describes the capabilities that organizations must build to defend their business assets. Bottom capabilities are prerequisites for successful execution of the capabilities above them.</a:t>
            </a:r>
          </a:p>
          <a:p>
            <a:endParaRPr lang="en-US" sz="1100" b="0" i="0" kern="1200" dirty="0">
              <a:solidFill>
                <a:schemeClr val="tx1"/>
              </a:solidFill>
              <a:effectLst/>
              <a:latin typeface="Times New Roman" pitchFamily="18" charset="0"/>
              <a:ea typeface="+mn-ea"/>
              <a:cs typeface="+mn-cs"/>
            </a:endParaRPr>
          </a:p>
          <a:p>
            <a:r>
              <a:rPr lang="en-US" sz="1100" b="0" i="0" kern="1200" dirty="0">
                <a:solidFill>
                  <a:schemeClr val="tx1"/>
                </a:solidFill>
                <a:effectLst/>
                <a:latin typeface="Times New Roman" pitchFamily="18" charset="0"/>
                <a:ea typeface="+mn-ea"/>
                <a:cs typeface="+mn-cs"/>
              </a:rPr>
              <a:t>&lt;WALK THROUGH THE PYRAMID&gt;</a:t>
            </a:r>
          </a:p>
          <a:p>
            <a:endParaRPr lang="en-US" dirty="0"/>
          </a:p>
          <a:p>
            <a:r>
              <a:rPr lang="en-US" dirty="0"/>
              <a:t>We’re going to walk through some strategies and solutions you can use to achieve these outcomes, starting with inventory and telemetry.</a:t>
            </a:r>
          </a:p>
        </p:txBody>
      </p:sp>
    </p:spTree>
    <p:extLst>
      <p:ext uri="{BB962C8B-B14F-4D97-AF65-F5344CB8AC3E}">
        <p14:creationId xmlns:p14="http://schemas.microsoft.com/office/powerpoint/2010/main" val="2184033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of ADAPTIVE telemetry.</a:t>
            </a:r>
          </a:p>
          <a:p>
            <a:endParaRPr lang="en-US" dirty="0"/>
          </a:p>
          <a:p>
            <a:r>
              <a:rPr lang="en-US" dirty="0"/>
              <a:t>From DEFCON 5 to DEFCON 1.</a:t>
            </a:r>
          </a:p>
          <a:p>
            <a:endParaRPr lang="en-US" dirty="0"/>
          </a:p>
          <a:p>
            <a:r>
              <a:rPr lang="en-US" dirty="0"/>
              <a:t>The problem right now is not too much about LOGGING ALL (we didn’t have that before) but what do you do with ALL that data. Security is turning more into a BIG DATA problem.</a:t>
            </a:r>
          </a:p>
        </p:txBody>
      </p:sp>
    </p:spTree>
    <p:extLst>
      <p:ext uri="{BB962C8B-B14F-4D97-AF65-F5344CB8AC3E}">
        <p14:creationId xmlns:p14="http://schemas.microsoft.com/office/powerpoint/2010/main" val="4228014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osquery important? </a:t>
            </a:r>
          </a:p>
          <a:p>
            <a:endParaRPr lang="en-US" dirty="0"/>
          </a:p>
          <a:p>
            <a:r>
              <a:rPr lang="en-US" dirty="0"/>
              <a:t>osquery is an open-source endpoint package, originally developed at Facebook, and released as open-source in 2014.</a:t>
            </a:r>
          </a:p>
          <a:p>
            <a:endParaRPr lang="en-US" dirty="0"/>
          </a:p>
          <a:p>
            <a:r>
              <a:rPr lang="en-US" dirty="0"/>
              <a:t>The simple question of "what is osquery" is that it is a way to ask questions and get answers of an incredibly wide variety of hosts in most IT environments</a:t>
            </a:r>
          </a:p>
          <a:p>
            <a:endParaRPr lang="en-US" dirty="0"/>
          </a:p>
          <a:p>
            <a:r>
              <a:rPr lang="en-US" dirty="0"/>
              <a:t>The core concept of osquery is that it abstracts information that you would normally get from running system utilities into virtual SQL tables.</a:t>
            </a:r>
            <a:br>
              <a:rPr lang="en-US" dirty="0"/>
            </a:br>
            <a:br>
              <a:rPr lang="en-US" dirty="0"/>
            </a:br>
            <a:r>
              <a:rPr lang="en-US" dirty="0"/>
              <a:t>Most people have heard of SQL, but if it is new to you, it stands for "Structured Query Language," is a reference to how you interact with a large majority of databases that power the internet and applications today.</a:t>
            </a:r>
          </a:p>
          <a:p>
            <a:endParaRPr lang="en-US" dirty="0"/>
          </a:p>
          <a:p>
            <a:r>
              <a:rPr lang="en-US" dirty="0"/>
              <a:t>Some people refer to osquery as the "Universal Endpoint" because it runs on a wide variety of operating systems, including most flavors of Linux, macOS, and Windows.</a:t>
            </a:r>
            <a:br>
              <a:rPr lang="en-US" dirty="0"/>
            </a:br>
            <a:br>
              <a:rPr lang="en-US" dirty="0"/>
            </a:br>
            <a:r>
              <a:rPr lang="en-US" dirty="0"/>
              <a:t>However, I feel that it is more than that – osquery also runs at what we call "cross virtualization levels" – it will run on a real server, a virtual machine, in a container, or in a cloud instance. This allows it more flexibility than a lot of solutions that are built specifically for cloud or containers. And a lot of organizations exist at more than one level of virtualization at a time – osquery allows you to have one solution that applies to both VMs and containers, real servers as well as cloud.</a:t>
            </a:r>
          </a:p>
          <a:p>
            <a:endParaRPr lang="en-US" dirty="0"/>
          </a:p>
          <a:p>
            <a:r>
              <a:rPr lang="en-US" dirty="0"/>
              <a:t>Also, osquery is cross maturity level – what do we mean by that? A lot of organizations change technology and how they use it as the evolve or mature. They will also have different needs out of their security program and products.</a:t>
            </a:r>
          </a:p>
          <a:p>
            <a:endParaRPr lang="en-US" dirty="0"/>
          </a:p>
          <a:p>
            <a:r>
              <a:rPr lang="en-US" dirty="0"/>
              <a:t>A deployment of osquery at scale can provide value for organizations that are just starting out, but at the same time, provide different capabilities and value to organizations that are established and mature. Thus osquery can grow with an organization, preventing you from having to buy tons of new security solutions as time goes on.</a:t>
            </a:r>
          </a:p>
        </p:txBody>
      </p:sp>
      <p:sp>
        <p:nvSpPr>
          <p:cNvPr id="4" name="Slide Number Placeholder 3"/>
          <p:cNvSpPr>
            <a:spLocks noGrp="1"/>
          </p:cNvSpPr>
          <p:nvPr>
            <p:ph type="sldNum" sz="quarter" idx="5"/>
          </p:nvPr>
        </p:nvSpPr>
        <p:spPr/>
        <p:txBody>
          <a:bodyPr/>
          <a:lstStyle/>
          <a:p>
            <a:fld id="{8DC0DB4C-FD31-0143-A584-D2C924257784}" type="slidenum">
              <a:rPr lang="en-US" smtClean="0"/>
              <a:t>18</a:t>
            </a:fld>
            <a:endParaRPr lang="en-US"/>
          </a:p>
        </p:txBody>
      </p:sp>
    </p:spTree>
    <p:extLst>
      <p:ext uri="{BB962C8B-B14F-4D97-AF65-F5344CB8AC3E}">
        <p14:creationId xmlns:p14="http://schemas.microsoft.com/office/powerpoint/2010/main" val="159260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system commands on an operating system have varied formats, and a wide variety of arcane command switches and references that need to be memorized – and these are not remotely consistent across different operating systems</a:t>
            </a:r>
          </a:p>
          <a:p>
            <a:endParaRPr lang="en-US" dirty="0"/>
          </a:p>
          <a:p>
            <a:r>
              <a:rPr lang="en-US" dirty="0"/>
              <a:t>Here you see several different ways of using the "</a:t>
            </a:r>
            <a:r>
              <a:rPr lang="en-US" dirty="0" err="1"/>
              <a:t>ps</a:t>
            </a:r>
            <a:r>
              <a:rPr lang="en-US" dirty="0"/>
              <a:t>" command on </a:t>
            </a:r>
            <a:r>
              <a:rPr lang="en-US" dirty="0" err="1"/>
              <a:t>linux</a:t>
            </a:r>
            <a:r>
              <a:rPr lang="en-US" dirty="0"/>
              <a:t> to see if an Apache webserver is running. Some of these might not work on other operating systems, or require different command formats.</a:t>
            </a:r>
          </a:p>
          <a:p>
            <a:endParaRPr lang="en-US" dirty="0"/>
          </a:p>
          <a:p>
            <a:r>
              <a:rPr lang="en-US" dirty="0"/>
              <a:t>But the bottom command, standardized in SQL, would be able to tell you if apache is running on a mac, </a:t>
            </a:r>
            <a:r>
              <a:rPr lang="en-US" dirty="0" err="1"/>
              <a:t>linux</a:t>
            </a:r>
            <a:r>
              <a:rPr lang="en-US" dirty="0"/>
              <a:t>, or windows . . . </a:t>
            </a:r>
          </a:p>
        </p:txBody>
      </p:sp>
      <p:sp>
        <p:nvSpPr>
          <p:cNvPr id="4" name="Slide Number Placeholder 3"/>
          <p:cNvSpPr>
            <a:spLocks noGrp="1"/>
          </p:cNvSpPr>
          <p:nvPr>
            <p:ph type="sldNum" sz="quarter" idx="5"/>
          </p:nvPr>
        </p:nvSpPr>
        <p:spPr/>
        <p:txBody>
          <a:bodyPr/>
          <a:lstStyle/>
          <a:p>
            <a:fld id="{8DC0DB4C-FD31-0143-A584-D2C924257784}" type="slidenum">
              <a:rPr lang="en-US" smtClean="0"/>
              <a:t>19</a:t>
            </a:fld>
            <a:endParaRPr lang="en-US"/>
          </a:p>
        </p:txBody>
      </p:sp>
    </p:spTree>
    <p:extLst>
      <p:ext uri="{BB962C8B-B14F-4D97-AF65-F5344CB8AC3E}">
        <p14:creationId xmlns:p14="http://schemas.microsoft.com/office/powerpoint/2010/main" val="172429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556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of the osquery tables that were available on my mac when I did an enumeration of them several months back. This list gets longer every month or two, as new functionality is added to osquery with new updates.</a:t>
            </a:r>
          </a:p>
          <a:p>
            <a:endParaRPr lang="en-US" dirty="0"/>
          </a:p>
          <a:p>
            <a:r>
              <a:rPr lang="en-US" dirty="0"/>
              <a:t>Latest version has more than 220 tables!</a:t>
            </a:r>
          </a:p>
        </p:txBody>
      </p:sp>
      <p:sp>
        <p:nvSpPr>
          <p:cNvPr id="4" name="Slide Number Placeholder 3"/>
          <p:cNvSpPr>
            <a:spLocks noGrp="1"/>
          </p:cNvSpPr>
          <p:nvPr>
            <p:ph type="sldNum" sz="quarter" idx="5"/>
          </p:nvPr>
        </p:nvSpPr>
        <p:spPr/>
        <p:txBody>
          <a:bodyPr/>
          <a:lstStyle/>
          <a:p>
            <a:fld id="{8DC0DB4C-FD31-0143-A584-D2C924257784}" type="slidenum">
              <a:rPr lang="en-US" smtClean="0"/>
              <a:t>20</a:t>
            </a:fld>
            <a:endParaRPr lang="en-US"/>
          </a:p>
        </p:txBody>
      </p:sp>
    </p:spTree>
    <p:extLst>
      <p:ext uri="{BB962C8B-B14F-4D97-AF65-F5344CB8AC3E}">
        <p14:creationId xmlns:p14="http://schemas.microsoft.com/office/powerpoint/2010/main" val="47092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7923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289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 Cohen.</a:t>
            </a:r>
          </a:p>
        </p:txBody>
      </p:sp>
    </p:spTree>
    <p:extLst>
      <p:ext uri="{BB962C8B-B14F-4D97-AF65-F5344CB8AC3E}">
        <p14:creationId xmlns:p14="http://schemas.microsoft.com/office/powerpoint/2010/main" val="3559478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Times New Roman" pitchFamily="18" charset="0"/>
                <a:ea typeface="+mn-ea"/>
                <a:cs typeface="+mn-cs"/>
              </a:rPr>
              <a:t>ETW, first introduced in Windows 2000, is a lightweight Kernel level tracing facility that was originally intended for debugging, diagnostics and performance.</a:t>
            </a:r>
          </a:p>
          <a:p>
            <a:endParaRPr lang="en-US" sz="1100" b="0" i="0" kern="1200" dirty="0">
              <a:solidFill>
                <a:schemeClr val="tx1"/>
              </a:solidFill>
              <a:effectLst/>
              <a:latin typeface="Times New Roman" pitchFamily="18" charset="0"/>
              <a:ea typeface="+mn-ea"/>
              <a:cs typeface="+mn-cs"/>
            </a:endParaRPr>
          </a:p>
          <a:p>
            <a:endParaRPr lang="en-US" sz="1100" b="0" i="0" kern="1200" dirty="0">
              <a:solidFill>
                <a:schemeClr val="tx1"/>
              </a:solidFill>
              <a:effectLst/>
              <a:latin typeface="Times New Roman" pitchFamily="18" charset="0"/>
              <a:ea typeface="+mn-ea"/>
              <a:cs typeface="+mn-cs"/>
            </a:endParaRPr>
          </a:p>
          <a:p>
            <a:endParaRPr lang="en-US" sz="1100" b="0" i="0" kern="1200" dirty="0">
              <a:solidFill>
                <a:schemeClr val="tx1"/>
              </a:solidFill>
              <a:effectLst/>
              <a:latin typeface="Times New Roman" pitchFamily="18" charset="0"/>
              <a:ea typeface="+mn-ea"/>
              <a:cs typeface="+mn-cs"/>
            </a:endParaRPr>
          </a:p>
          <a:p>
            <a:r>
              <a:rPr lang="en-US" sz="1100" b="0" i="0" kern="1200" dirty="0">
                <a:solidFill>
                  <a:schemeClr val="tx1"/>
                </a:solidFill>
                <a:effectLst/>
                <a:latin typeface="Times New Roman" pitchFamily="18" charset="0"/>
                <a:ea typeface="+mn-ea"/>
                <a:cs typeface="+mn-cs"/>
              </a:rPr>
              <a:t>To consume events from an ETW provider, the consumer needs to first create a trace session. Each trace session can consume one or more providers.</a:t>
            </a:r>
            <a:endParaRPr lang="en-US" dirty="0"/>
          </a:p>
        </p:txBody>
      </p:sp>
    </p:spTree>
    <p:extLst>
      <p:ext uri="{BB962C8B-B14F-4D97-AF65-F5344CB8AC3E}">
        <p14:creationId xmlns:p14="http://schemas.microsoft.com/office/powerpoint/2010/main" val="3275276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5525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094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8979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interesting consequences of this… ENTERPRISE vs ENDPOINT.</a:t>
            </a:r>
          </a:p>
          <a:p>
            <a:endParaRPr lang="en-US" dirty="0"/>
          </a:p>
          <a:p>
            <a:r>
              <a:rPr lang="en-US" dirty="0"/>
              <a:t>EPP traditionally managed by IT, now managed by SECOPS. Remediation was traditionally an IT function… now what??</a:t>
            </a:r>
          </a:p>
          <a:p>
            <a:endParaRPr lang="en-US" dirty="0"/>
          </a:p>
          <a:p>
            <a:endParaRPr lang="en-US" dirty="0"/>
          </a:p>
        </p:txBody>
      </p:sp>
    </p:spTree>
    <p:extLst>
      <p:ext uri="{BB962C8B-B14F-4D97-AF65-F5344CB8AC3E}">
        <p14:creationId xmlns:p14="http://schemas.microsoft.com/office/powerpoint/2010/main" val="549294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792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pill – remain in blissful ignorance of illusion</a:t>
            </a:r>
          </a:p>
          <a:p>
            <a:r>
              <a:rPr lang="en-US" dirty="0"/>
              <a:t>Red pill – embrace the sometimes painful truth of reality</a:t>
            </a:r>
          </a:p>
          <a:p>
            <a:endParaRPr lang="en-US" dirty="0"/>
          </a:p>
          <a:p>
            <a:r>
              <a:rPr lang="en-US" dirty="0"/>
              <a:t>This can be extrapolated to network protection too: </a:t>
            </a:r>
            <a:r>
              <a:rPr lang="en-US" dirty="0" err="1"/>
              <a:t>fws</a:t>
            </a:r>
            <a:r>
              <a:rPr lang="en-US" dirty="0"/>
              <a:t>, proxies, IPS, but today we’ll focus on endpoint as its getting the most attention.</a:t>
            </a:r>
          </a:p>
        </p:txBody>
      </p:sp>
    </p:spTree>
    <p:extLst>
      <p:ext uri="{BB962C8B-B14F-4D97-AF65-F5344CB8AC3E}">
        <p14:creationId xmlns:p14="http://schemas.microsoft.com/office/powerpoint/2010/main" val="3993268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2149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7443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9615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7177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JUSTIN &amp; I we’re committed to make the BLUE TEAM community awesome. </a:t>
            </a:r>
          </a:p>
          <a:p>
            <a:r>
              <a:rPr lang="en-US" dirty="0"/>
              <a:t>There’s a lot more we could talk about... Check out SEC530.</a:t>
            </a:r>
          </a:p>
          <a:p>
            <a:endParaRPr lang="en-US" dirty="0"/>
          </a:p>
          <a:p>
            <a:r>
              <a:rPr lang="en-US" dirty="0"/>
              <a:t>But we are also willing to help to guide you if you have any ideas to make the blue team community better, through tools, </a:t>
            </a:r>
            <a:r>
              <a:rPr lang="en-US" dirty="0" err="1"/>
              <a:t>etc</a:t>
            </a:r>
            <a:r>
              <a:rPr lang="en-US" dirty="0"/>
              <a:t>…</a:t>
            </a:r>
          </a:p>
        </p:txBody>
      </p:sp>
      <p:sp>
        <p:nvSpPr>
          <p:cNvPr id="4" name="Slide Number Placeholder 3"/>
          <p:cNvSpPr>
            <a:spLocks noGrp="1"/>
          </p:cNvSpPr>
          <p:nvPr>
            <p:ph type="sldNum" sz="quarter" idx="10"/>
          </p:nvPr>
        </p:nvSpPr>
        <p:spPr/>
        <p:txBody>
          <a:bodyPr/>
          <a:lstStyle/>
          <a:p>
            <a:fld id="{953C94D5-8CF0-4BDF-ABFF-B8E2C08F7F7E}" type="slidenum">
              <a:rPr lang="en-US" smtClean="0"/>
              <a:t>35</a:t>
            </a:fld>
            <a:endParaRPr lang="en-US"/>
          </a:p>
        </p:txBody>
      </p:sp>
    </p:spTree>
    <p:extLst>
      <p:ext uri="{BB962C8B-B14F-4D97-AF65-F5344CB8AC3E}">
        <p14:creationId xmlns:p14="http://schemas.microsoft.com/office/powerpoint/2010/main" val="1381152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folks may say: yeah but that AV bypass stuff is very APT. </a:t>
            </a:r>
          </a:p>
          <a:p>
            <a:endParaRPr lang="en-US" dirty="0"/>
          </a:p>
          <a:p>
            <a:r>
              <a:rPr lang="en-US" dirty="0"/>
              <a:t>DEMO of Defender AV Bypass using DNSCAT </a:t>
            </a:r>
          </a:p>
          <a:p>
            <a:r>
              <a:rPr lang="en-US" dirty="0"/>
              <a:t>DNSCAT download – defender blocks</a:t>
            </a:r>
          </a:p>
          <a:p>
            <a:r>
              <a:rPr lang="en-US" dirty="0"/>
              <a:t>Download source and compile – no block! </a:t>
            </a:r>
          </a:p>
          <a:p>
            <a:endParaRPr lang="en-US" dirty="0"/>
          </a:p>
          <a:p>
            <a:endParaRPr lang="en-US" dirty="0"/>
          </a:p>
        </p:txBody>
      </p:sp>
    </p:spTree>
    <p:extLst>
      <p:ext uri="{BB962C8B-B14F-4D97-AF65-F5344CB8AC3E}">
        <p14:creationId xmlns:p14="http://schemas.microsoft.com/office/powerpoint/2010/main" val="54030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saying we don’t need AV anymore?? </a:t>
            </a:r>
          </a:p>
          <a:p>
            <a:r>
              <a:rPr lang="en-US" dirty="0"/>
              <a:t>Let’s bring all this into context – a defensible security architecture requires prevention + detection + response. These all play a relevant role. </a:t>
            </a:r>
          </a:p>
        </p:txBody>
      </p:sp>
    </p:spTree>
    <p:extLst>
      <p:ext uri="{BB962C8B-B14F-4D97-AF65-F5344CB8AC3E}">
        <p14:creationId xmlns:p14="http://schemas.microsoft.com/office/powerpoint/2010/main" val="13494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533400"/>
            <a:ext cx="6400800" cy="3602038"/>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Whiteboarding here --- see OD video. </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TERRIBLY SIMPLE MODEL… WRITTEN IN 99. FREE BOOK.</a:t>
            </a:r>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BUT USEFUL TO ASSESS WHETHER A SECURITY TECHNOLOGY MAKES SENSE AND HOW IT FITS INTO YOUR SECURITY ARCHITECTURE. </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sz="1100" b="0" i="0" kern="1200" dirty="0">
                <a:solidFill>
                  <a:schemeClr val="tx1"/>
                </a:solidFill>
                <a:effectLst/>
                <a:latin typeface="Times New Roman" pitchFamily="18" charset="0"/>
                <a:ea typeface="+mn-ea"/>
                <a:cs typeface="+mn-cs"/>
              </a:rPr>
              <a:t>While it is usually applied to auditing, TBS is a very practical model to assess and design security architectures too. The method proposed is very simple, but it provides you with the knowledge and the tools required to make systems more secure and resilient.</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i="0" dirty="0">
                <a:effectLst/>
              </a:rPr>
              <a:t>"We've been looking at security the wrong way [...] Fortress Mentality insists that building tall electronic walls is how to keep the bad guys out. That method hasn't worked for 5000 years of warfare, so why should it work for computer security? It can't and it doesn't."</a:t>
            </a:r>
            <a:r>
              <a:rPr lang="en-US" dirty="0"/>
              <a:t> -- Winn </a:t>
            </a:r>
            <a:r>
              <a:rPr lang="en-US" dirty="0" err="1"/>
              <a:t>Schwartau</a:t>
            </a:r>
            <a:r>
              <a:rPr lang="en-US" dirty="0"/>
              <a:t>.</a:t>
            </a:r>
            <a:br>
              <a:rPr lang="en-US" dirty="0"/>
            </a:b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LET ME ASK YOU? WHEN ARCHITECTING A SYSTEM? WHAT IS MOST IMPORTANT? PREVENTION OR DETECTION?</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fontAlgn="base"/>
            <a:r>
              <a:rPr lang="en-US" sz="1100" b="0" i="0" kern="1200" dirty="0">
                <a:solidFill>
                  <a:schemeClr val="tx1"/>
                </a:solidFill>
                <a:effectLst/>
                <a:latin typeface="Times New Roman" pitchFamily="18" charset="0"/>
                <a:ea typeface="+mn-ea"/>
                <a:cs typeface="+mn-cs"/>
              </a:rPr>
              <a:t>Here's the main idea:</a:t>
            </a:r>
          </a:p>
          <a:p>
            <a:r>
              <a:rPr lang="en-US" i="0" dirty="0">
                <a:effectLst/>
              </a:rPr>
              <a:t>"If it takes longer to detect and to respond to an intrusion than the amount of protection time afforded by the security measures, that is if P &lt; D + R then effective security is impossible to achieve in this system. It should be becoming a little bit obvious that the choice of a good protection system is not the first thing you need to think about when designing a secure network environment. </a:t>
            </a:r>
            <a:r>
              <a:rPr lang="en-US" b="1" i="0" dirty="0">
                <a:effectLst/>
              </a:rPr>
              <a:t>It’s the efficacy of the detection and reaction processes that really matters."</a:t>
            </a: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EXAMPLES – BREAKING INTO VAULT </a:t>
            </a:r>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WATCHMAN – SOMEONE IS COMING WITH CATAPULTS… 1 DAY TRAVEL DISTANCE… THAT’S YOUR REACTION TIME! THREAT INTEL HELPS YOU SHORTED D+R.</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IDEALLY D+R should be equal to ZERO. But REACTION many times involves HUMAN intervention.</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THE FASTER THE D+R, the less I care about protection… less high walls. </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RANDY MARCHANY – VIRGINIA TECH – DBAs filling up Databases with ZEROS…</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PREVENTION RUNS PARALLEL TO DETECTION &amp; RESPONSE.  </a:t>
            </a:r>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DRAW. SO WHAT DETERMINES IF A SYSTEM IS SECURE… IS IT THE PROTECTION??</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b="1" i="0" dirty="0">
                <a:effectLst/>
              </a:rPr>
              <a:t>It’s the efficacy of the detection and reaction processes that really matters.”</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b="1" i="0" dirty="0">
              <a:effectLst/>
            </a:endParaRPr>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THIS CAN BE BROKEN DOWN PER PHASE OF THE ATTACK FOLLOWING…</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b="1" dirty="0"/>
              <a:t>Time-Based Security</a:t>
            </a:r>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Usually applied to auditing, time based security can be a very practical model to assess and design security architectures too. </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457200" marR="0" lvl="1" indent="0" algn="l" defTabSz="914400" rtl="0" eaLnBrk="0" fontAlgn="base" latinLnBrk="0" hangingPunct="0">
              <a:lnSpc>
                <a:spcPct val="100000"/>
              </a:lnSpc>
              <a:spcBef>
                <a:spcPts val="363"/>
              </a:spcBef>
              <a:spcAft>
                <a:spcPct val="0"/>
              </a:spcAft>
              <a:buClrTx/>
              <a:buSzTx/>
              <a:buFontTx/>
              <a:buNone/>
              <a:tabLst/>
              <a:defRPr/>
            </a:pPr>
            <a:r>
              <a:rPr lang="en-US" sz="1000" b="0" i="1" kern="1200" dirty="0">
                <a:solidFill>
                  <a:schemeClr val="tx1"/>
                </a:solidFill>
                <a:effectLst/>
                <a:latin typeface="Times New Roman" pitchFamily="18" charset="0"/>
                <a:ea typeface="+mn-ea"/>
                <a:cs typeface="+mn-cs"/>
              </a:rPr>
              <a:t>"We've been looking at security the wrong way," says 'security maven Winn </a:t>
            </a:r>
            <a:r>
              <a:rPr lang="en-US" sz="1000" b="0" i="1" kern="1200" dirty="0" err="1">
                <a:solidFill>
                  <a:schemeClr val="tx1"/>
                </a:solidFill>
                <a:effectLst/>
                <a:latin typeface="Times New Roman" pitchFamily="18" charset="0"/>
                <a:ea typeface="+mn-ea"/>
                <a:cs typeface="+mn-cs"/>
              </a:rPr>
              <a:t>Schwartau</a:t>
            </a:r>
            <a:r>
              <a:rPr lang="en-US" sz="1000" b="0" i="1" kern="1200" dirty="0">
                <a:solidFill>
                  <a:schemeClr val="tx1"/>
                </a:solidFill>
                <a:effectLst/>
                <a:latin typeface="Times New Roman" pitchFamily="18" charset="0"/>
                <a:ea typeface="+mn-ea"/>
                <a:cs typeface="+mn-cs"/>
              </a:rPr>
              <a:t>. "Fortress Mentality insists that building tall electronic walls is how to keep the bad guys out. That method hasn't worked for 5000 years of warfare, so why should it work for computer security? It can't and it doesn't." Written in </a:t>
            </a:r>
            <a:r>
              <a:rPr lang="en-US" sz="1000" b="0" i="1" kern="1200" dirty="0" err="1">
                <a:solidFill>
                  <a:schemeClr val="tx1"/>
                </a:solidFill>
                <a:effectLst/>
                <a:latin typeface="Times New Roman" pitchFamily="18" charset="0"/>
                <a:ea typeface="+mn-ea"/>
                <a:cs typeface="+mn-cs"/>
              </a:rPr>
              <a:t>Schwartau's</a:t>
            </a:r>
            <a:r>
              <a:rPr lang="en-US" sz="1000" b="0" i="1" kern="1200" dirty="0">
                <a:solidFill>
                  <a:schemeClr val="tx1"/>
                </a:solidFill>
                <a:effectLst/>
                <a:latin typeface="Times New Roman" pitchFamily="18" charset="0"/>
                <a:ea typeface="+mn-ea"/>
                <a:cs typeface="+mn-cs"/>
              </a:rPr>
              <a:t> highly popular and entertaining style, Time Based Security is a not - too - technical paradigm shift which gives you new tools to handle network security completely differently: - A simple method to measure your security efforts more efficiently, - A framework so management can make informed decisions as to where to smartly invest their security budget dollars. Within minutes, you will be able to judge how secure or insecure your network is! Time Based Security provides you with the tools you need to make your systems more secure than ever before. "Required reading for </a:t>
            </a:r>
            <a:r>
              <a:rPr lang="en-US" sz="1000" b="0" i="1" kern="1200" dirty="0" err="1">
                <a:solidFill>
                  <a:schemeClr val="tx1"/>
                </a:solidFill>
                <a:effectLst/>
                <a:latin typeface="Times New Roman" pitchFamily="18" charset="0"/>
                <a:ea typeface="+mn-ea"/>
                <a:cs typeface="+mn-cs"/>
              </a:rPr>
              <a:t>infosecurity</a:t>
            </a:r>
            <a:r>
              <a:rPr lang="en-US" sz="1000" b="0" i="1" kern="1200" dirty="0">
                <a:solidFill>
                  <a:schemeClr val="tx1"/>
                </a:solidFill>
                <a:effectLst/>
                <a:latin typeface="Times New Roman" pitchFamily="18" charset="0"/>
                <a:ea typeface="+mn-ea"/>
                <a:cs typeface="+mn-cs"/>
              </a:rPr>
              <a:t> professionals! Practical advice regarding fundamental security needs-- protection, detection, and reaction." Peter Harrison, Director of Marketing, MEMCO Software.</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sz="1000" b="0" i="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ts val="363"/>
              </a:spcBef>
              <a:spcAft>
                <a:spcPct val="0"/>
              </a:spcAft>
              <a:buClrTx/>
              <a:buSzTx/>
              <a:buFontTx/>
              <a:buNone/>
              <a:tabLst/>
              <a:defRPr/>
            </a:pPr>
            <a:r>
              <a:rPr lang="en-US" sz="1000" b="0" i="0" kern="1200" dirty="0">
                <a:solidFill>
                  <a:schemeClr val="tx1"/>
                </a:solidFill>
                <a:effectLst/>
                <a:latin typeface="Times New Roman" pitchFamily="18" charset="0"/>
                <a:ea typeface="+mn-ea"/>
                <a:cs typeface="+mn-cs"/>
              </a:rPr>
              <a:t>[1] https://</a:t>
            </a:r>
            <a:r>
              <a:rPr lang="en-US" sz="1000" b="0" i="0" kern="1200" dirty="0" err="1">
                <a:solidFill>
                  <a:schemeClr val="tx1"/>
                </a:solidFill>
                <a:effectLst/>
                <a:latin typeface="Times New Roman" pitchFamily="18" charset="0"/>
                <a:ea typeface="+mn-ea"/>
                <a:cs typeface="+mn-cs"/>
              </a:rPr>
              <a:t>www.amazon.com</a:t>
            </a:r>
            <a:r>
              <a:rPr lang="en-US" sz="1000" b="0" i="0" kern="1200" dirty="0">
                <a:solidFill>
                  <a:schemeClr val="tx1"/>
                </a:solidFill>
                <a:effectLst/>
                <a:latin typeface="Times New Roman" pitchFamily="18" charset="0"/>
                <a:ea typeface="+mn-ea"/>
                <a:cs typeface="+mn-cs"/>
              </a:rPr>
              <a:t>/Time-Based-Security-Winn-</a:t>
            </a:r>
            <a:r>
              <a:rPr lang="en-US" sz="1000" b="0" i="0" kern="1200" dirty="0" err="1">
                <a:solidFill>
                  <a:schemeClr val="tx1"/>
                </a:solidFill>
                <a:effectLst/>
                <a:latin typeface="Times New Roman" pitchFamily="18" charset="0"/>
                <a:ea typeface="+mn-ea"/>
                <a:cs typeface="+mn-cs"/>
              </a:rPr>
              <a:t>Schwartau</a:t>
            </a:r>
            <a:r>
              <a:rPr lang="en-US" sz="1000" b="0" i="0" kern="1200" dirty="0">
                <a:solidFill>
                  <a:schemeClr val="tx1"/>
                </a:solidFill>
                <a:effectLst/>
                <a:latin typeface="Times New Roman" pitchFamily="18" charset="0"/>
                <a:ea typeface="+mn-ea"/>
                <a:cs typeface="+mn-cs"/>
              </a:rPr>
              <a:t>/</a:t>
            </a:r>
            <a:r>
              <a:rPr lang="en-US" sz="1000" b="0" i="0" kern="1200" dirty="0" err="1">
                <a:solidFill>
                  <a:schemeClr val="tx1"/>
                </a:solidFill>
                <a:effectLst/>
                <a:latin typeface="Times New Roman" pitchFamily="18" charset="0"/>
                <a:ea typeface="+mn-ea"/>
                <a:cs typeface="+mn-cs"/>
              </a:rPr>
              <a:t>dp</a:t>
            </a:r>
            <a:r>
              <a:rPr lang="en-US" sz="1000" b="0" i="0" kern="1200" dirty="0">
                <a:solidFill>
                  <a:schemeClr val="tx1"/>
                </a:solidFill>
                <a:effectLst/>
                <a:latin typeface="Times New Roman" pitchFamily="18" charset="0"/>
                <a:ea typeface="+mn-ea"/>
                <a:cs typeface="+mn-cs"/>
              </a:rPr>
              <a:t>/0962870048</a:t>
            </a:r>
            <a:endParaRPr lang="en-US" dirty="0"/>
          </a:p>
          <a:p>
            <a:endParaRPr lang="en-US" dirty="0"/>
          </a:p>
        </p:txBody>
      </p:sp>
    </p:spTree>
    <p:extLst>
      <p:ext uri="{BB962C8B-B14F-4D97-AF65-F5344CB8AC3E}">
        <p14:creationId xmlns:p14="http://schemas.microsoft.com/office/powerpoint/2010/main" val="1757231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technologies converging? Absolutely!</a:t>
            </a:r>
          </a:p>
        </p:txBody>
      </p:sp>
    </p:spTree>
    <p:extLst>
      <p:ext uri="{BB962C8B-B14F-4D97-AF65-F5344CB8AC3E}">
        <p14:creationId xmlns:p14="http://schemas.microsoft.com/office/powerpoint/2010/main" val="149859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Require the understanding of the McAfee proprietary syntax.</a:t>
            </a:r>
          </a:p>
          <a:p>
            <a:pPr marL="0" marR="0" lvl="0" indent="0" algn="l" defTabSz="914400" rtl="0" eaLnBrk="0" fontAlgn="base" latinLnBrk="0" hangingPunct="0">
              <a:lnSpc>
                <a:spcPct val="100000"/>
              </a:lnSpc>
              <a:spcBef>
                <a:spcPts val="363"/>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Expert rules functionality was originally implemented in HIPS and then ported into ENS where besides exposing HIPS type of rules, a new subset was added engine with the purpose of exposing the AAC Engine</a:t>
            </a:r>
          </a:p>
          <a:p>
            <a:endParaRPr lang="en-US" dirty="0"/>
          </a:p>
        </p:txBody>
      </p:sp>
    </p:spTree>
    <p:extLst>
      <p:ext uri="{BB962C8B-B14F-4D97-AF65-F5344CB8AC3E}">
        <p14:creationId xmlns:p14="http://schemas.microsoft.com/office/powerpoint/2010/main" val="2363367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748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2398642" y="1921566"/>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bwMode="gray">
          <a:xfrm>
            <a:off x="4200939" y="476250"/>
            <a:ext cx="7332249" cy="685800"/>
          </a:xfrm>
        </p:spPr>
        <p:txBody>
          <a:bodyPr tIns="64008" bIns="0"/>
          <a:lstStyle>
            <a:lvl1pPr algn="r">
              <a:defRPr sz="1800" b="0" i="0">
                <a:solidFill>
                  <a:schemeClr val="bg1"/>
                </a:solidFill>
                <a:latin typeface="Gill Sans MT" charset="0"/>
                <a:ea typeface="Gill Sans MT" charset="0"/>
                <a:cs typeface="Gill Sans MT" charset="0"/>
              </a:defRPr>
            </a:lvl1pPr>
            <a:lvl2pPr algn="r">
              <a:defRPr sz="1800" b="0" i="0">
                <a:latin typeface="Gill Sans MT" charset="0"/>
                <a:ea typeface="Gill Sans MT" charset="0"/>
                <a:cs typeface="Gill Sans MT" charset="0"/>
              </a:defRPr>
            </a:lvl2pPr>
            <a:lvl3pPr algn="r">
              <a:defRPr sz="1800" b="0" i="0">
                <a:latin typeface="Gill Sans MT" charset="0"/>
                <a:ea typeface="Gill Sans MT" charset="0"/>
                <a:cs typeface="Gill Sans MT" charset="0"/>
              </a:defRPr>
            </a:lvl3pPr>
            <a:lvl4pPr algn="r">
              <a:defRPr sz="1800" b="0" i="0">
                <a:latin typeface="Gill Sans MT" charset="0"/>
                <a:ea typeface="Gill Sans MT" charset="0"/>
                <a:cs typeface="Gill Sans MT" charset="0"/>
              </a:defRPr>
            </a:lvl4pPr>
            <a:lvl5pPr algn="r">
              <a:defRPr sz="1800"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72792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3E14-89CD-4F40-904B-36CDC1F565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2731D-1452-4A8F-A35C-B398632DBF57}"/>
              </a:ext>
            </a:extLst>
          </p:cNvPr>
          <p:cNvSpPr>
            <a:spLocks noGrp="1"/>
          </p:cNvSpPr>
          <p:nvPr>
            <p:ph sz="half" idx="1"/>
          </p:nvPr>
        </p:nvSpPr>
        <p:spPr>
          <a:xfrm>
            <a:off x="400051" y="1784156"/>
            <a:ext cx="5475816" cy="43493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5"/>
          <p:cNvSpPr>
            <a:spLocks noGrp="1"/>
          </p:cNvSpPr>
          <p:nvPr>
            <p:ph type="ftr" sz="quarter" idx="3"/>
          </p:nvPr>
        </p:nvSpPr>
        <p:spPr>
          <a:xfrm>
            <a:off x="400051" y="6251530"/>
            <a:ext cx="7403389" cy="190500"/>
          </a:xfrm>
          <a:prstGeom prst="rect">
            <a:avLst/>
          </a:prstGeom>
        </p:spPr>
        <p:txBody>
          <a:bodyPr vert="horz" lIns="0" tIns="0" rIns="0" bIns="0" rtlCol="0" anchor="b" anchorCtr="0"/>
          <a:lstStyle>
            <a:lvl1pPr algn="l">
              <a:defRPr sz="933">
                <a:solidFill>
                  <a:schemeClr val="bg1">
                    <a:lumMod val="50000"/>
                  </a:schemeClr>
                </a:solidFill>
              </a:defRPr>
            </a:lvl1pPr>
          </a:lstStyle>
          <a:p>
            <a:endParaRPr lang="en-US" dirty="0"/>
          </a:p>
        </p:txBody>
      </p:sp>
      <p:sp>
        <p:nvSpPr>
          <p:cNvPr id="8" name="Content Placeholder 2"/>
          <p:cNvSpPr>
            <a:spLocks noGrp="1"/>
          </p:cNvSpPr>
          <p:nvPr>
            <p:ph sz="half" idx="10"/>
          </p:nvPr>
        </p:nvSpPr>
        <p:spPr>
          <a:xfrm>
            <a:off x="6142077" y="1784156"/>
            <a:ext cx="5643524" cy="43493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118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5624">
          <p15:clr>
            <a:srgbClr val="FBAE40"/>
          </p15:clr>
        </p15:guide>
        <p15:guide id="3" orient="horz" pos="841">
          <p15:clr>
            <a:srgbClr val="FBAE40"/>
          </p15:clr>
        </p15:guide>
        <p15:guide id="4" pos="27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25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295400"/>
            <a:ext cx="10881360" cy="4876800"/>
          </a:xfrm>
        </p:spPr>
        <p:txBody>
          <a:bodyPr/>
          <a:lstStyle>
            <a:lvl1pPr>
              <a:lnSpc>
                <a:spcPct val="100000"/>
              </a:lnSpc>
              <a:spcBef>
                <a:spcPts val="1000"/>
              </a:spcBef>
              <a:defRPr sz="3200"/>
            </a:lvl1pPr>
            <a:lvl2pPr>
              <a:lnSpc>
                <a:spcPct val="100000"/>
              </a:lnSpc>
              <a:spcBef>
                <a:spcPts val="1000"/>
              </a:spcBef>
              <a:defRPr/>
            </a:lvl2pPr>
            <a:lvl3pPr>
              <a:lnSpc>
                <a:spcPct val="100000"/>
              </a:lnSpc>
              <a:spcBef>
                <a:spcPts val="1000"/>
              </a:spcBef>
              <a:defRPr/>
            </a:lvl3pPr>
            <a:lvl4pPr>
              <a:lnSpc>
                <a:spcPct val="100000"/>
              </a:lnSpc>
              <a:spcBef>
                <a:spcPts val="1000"/>
              </a:spcBef>
              <a:defRPr/>
            </a:lvl4pPr>
            <a:lvl5pPr>
              <a:lnSpc>
                <a:spcPct val="100000"/>
              </a:lnSpc>
              <a:spcBef>
                <a:spcPts val="10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291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005B7D"/>
          </a:solidFill>
        </p:spPr>
        <p:txBody>
          <a:bodyPr anchor="ctr" anchorCtr="0"/>
          <a:lstStyle>
            <a:lvl1pPr algn="l">
              <a:defRPr sz="24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295400"/>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55320" y="2022811"/>
            <a:ext cx="10881360" cy="3717260"/>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077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03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295400"/>
            <a:ext cx="5342255"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023520"/>
            <a:ext cx="5342255" cy="416614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95400"/>
            <a:ext cx="5364480"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023520"/>
            <a:ext cx="5364480" cy="4166143"/>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1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295400"/>
            <a:ext cx="6163956" cy="47071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295400"/>
            <a:ext cx="4240530" cy="4707194"/>
          </a:xfrm>
        </p:spPr>
        <p:txBody>
          <a:bodyPr/>
          <a:lstStyle>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73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488"/>
            <a:ext cx="10881360" cy="6858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3934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797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2.emf"/><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auto">
          <a:xfrm>
            <a:off x="472440" y="4851400"/>
            <a:ext cx="11247120" cy="1562100"/>
          </a:xfrm>
          <a:prstGeom prst="rect">
            <a:avLst/>
          </a:prstGeom>
          <a:solidFill>
            <a:srgbClr val="D9D9D9"/>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sp>
        <p:nvSpPr>
          <p:cNvPr id="7" name="Rectangle 6"/>
          <p:cNvSpPr/>
          <p:nvPr/>
        </p:nvSpPr>
        <p:spPr>
          <a:xfrm>
            <a:off x="472442" y="475840"/>
            <a:ext cx="3568618"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gray">
          <a:xfrm>
            <a:off x="655321" y="475840"/>
            <a:ext cx="3385738" cy="685800"/>
          </a:xfrm>
          <a:prstGeom prst="rect">
            <a:avLst/>
          </a:prstGeom>
        </p:spPr>
        <p:txBody>
          <a:bodyPr vert="horz" lIns="91440" tIns="64008" rIns="91440" bIns="0" rtlCol="0" anchor="ctr">
            <a:noAutofit/>
          </a:bodyPr>
          <a:lstStyle/>
          <a:p>
            <a:pPr lvl="0"/>
            <a:r>
              <a:rPr lang="en-US" dirty="0"/>
              <a:t>Click to edit Master title style</a:t>
            </a:r>
          </a:p>
        </p:txBody>
      </p:sp>
      <p:sp>
        <p:nvSpPr>
          <p:cNvPr id="3" name="Text Placeholder 2"/>
          <p:cNvSpPr>
            <a:spLocks noGrp="1"/>
          </p:cNvSpPr>
          <p:nvPr>
            <p:ph type="body" idx="1"/>
          </p:nvPr>
        </p:nvSpPr>
        <p:spPr>
          <a:xfrm>
            <a:off x="2404314" y="1918425"/>
            <a:ext cx="9315246" cy="2286000"/>
          </a:xfrm>
          <a:prstGeom prst="rect">
            <a:avLst/>
          </a:prstGeom>
        </p:spPr>
        <p:txBody>
          <a:bodyPr vert="horz" lIns="91440" tIns="45720" rIns="91440" bIns="45720" rtlCol="0" anchor="ctr" anchorCtr="0">
            <a:noAutofit/>
          </a:bodyPr>
          <a:lstStyle/>
          <a:p>
            <a:pPr lvl="0"/>
            <a:r>
              <a:rPr lang="en-US" dirty="0"/>
              <a:t>Click to edit Master text styles</a:t>
            </a:r>
          </a:p>
        </p:txBody>
      </p:sp>
      <p:cxnSp>
        <p:nvCxnSpPr>
          <p:cNvPr id="8" name="Straight Connector 7"/>
          <p:cNvCxnSpPr/>
          <p:nvPr/>
        </p:nvCxnSpPr>
        <p:spPr>
          <a:xfrm>
            <a:off x="2061412" y="1918425"/>
            <a:ext cx="0" cy="2286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689811" y="2804224"/>
            <a:ext cx="1028700" cy="549025"/>
          </a:xfrm>
          <a:prstGeom prst="rect">
            <a:avLst/>
          </a:prstGeom>
        </p:spPr>
      </p:pic>
      <p:sp>
        <p:nvSpPr>
          <p:cNvPr id="11" name="Rectangle 10"/>
          <p:cNvSpPr/>
          <p:nvPr/>
        </p:nvSpPr>
        <p:spPr bwMode="auto">
          <a:xfrm>
            <a:off x="4035323" y="475488"/>
            <a:ext cx="7684238" cy="685800"/>
          </a:xfrm>
          <a:prstGeom prst="rect">
            <a:avLst/>
          </a:prstGeom>
          <a:solidFill>
            <a:srgbClr val="7F7F7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cxnSp>
        <p:nvCxnSpPr>
          <p:cNvPr id="12" name="Straight Connector 11"/>
          <p:cNvCxnSpPr/>
          <p:nvPr/>
        </p:nvCxnSpPr>
        <p:spPr bwMode="white">
          <a:xfrm>
            <a:off x="4035323" y="442452"/>
            <a:ext cx="0" cy="75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281970"/>
      </p:ext>
    </p:extLst>
  </p:cSld>
  <p:clrMap bg1="lt1" tx1="dk1" bg2="lt2" tx2="dk2" accent1="accent1" accent2="accent2" accent3="accent3" accent4="accent4" accent5="accent5" accent6="accent6" hlink="hlink" folHlink="folHlink"/>
  <p:sldLayoutIdLst>
    <p:sldLayoutId id="2147483968" r:id="rId1"/>
    <p:sldLayoutId id="2147483969" r:id="rId2"/>
  </p:sldLayoutIdLst>
  <p:hf sldNum="0" hdr="0" ftr="0" dt="0"/>
  <p:txStyles>
    <p:titleStyle>
      <a:lvl1pPr algn="l" defTabSz="914400" rtl="0" eaLnBrk="1" latinLnBrk="0" hangingPunct="1">
        <a:lnSpc>
          <a:spcPct val="90000"/>
        </a:lnSpc>
        <a:spcBef>
          <a:spcPct val="0"/>
        </a:spcBef>
        <a:buNone/>
        <a:defRPr lang="en-US" sz="1800" b="1" i="0" kern="1200" smtClean="0">
          <a:solidFill>
            <a:schemeClr val="bg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6000" kern="1200">
          <a:solidFill>
            <a:srgbClr val="005B7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295400"/>
            <a:ext cx="10881360" cy="4894388"/>
          </a:xfrm>
          <a:prstGeom prst="rect">
            <a:avLst/>
          </a:prstGeom>
        </p:spPr>
        <p:txBody>
          <a:bodyPr vert="horz" lIns="91440" tIns="45720" rIns="91440" bIns="45720" rtlCol="0">
            <a:noAutofit/>
          </a:bodyPr>
          <a:lstStyle/>
          <a:p>
            <a:pPr lvl="1"/>
            <a:r>
              <a:rPr lang="en-US" dirty="0"/>
              <a:t>Click to edit Master text styles</a:t>
            </a:r>
          </a:p>
          <a:p>
            <a:pPr lvl="2"/>
            <a:r>
              <a:rPr lang="en-US" dirty="0"/>
              <a:t>Second level</a:t>
            </a:r>
          </a:p>
          <a:p>
            <a:pPr lvl="3"/>
            <a:r>
              <a:rPr lang="en-US" dirty="0"/>
              <a:t>Third level</a:t>
            </a:r>
          </a:p>
          <a:p>
            <a:pPr lvl="4"/>
            <a:r>
              <a:rPr lang="en-US" dirty="0"/>
              <a:t>Fourth level</a:t>
            </a:r>
          </a:p>
        </p:txBody>
      </p:sp>
      <p:grpSp>
        <p:nvGrpSpPr>
          <p:cNvPr id="5" name="Group 4"/>
          <p:cNvGrpSpPr/>
          <p:nvPr userDrawn="1"/>
        </p:nvGrpSpPr>
        <p:grpSpPr>
          <a:xfrm>
            <a:off x="1524" y="6311900"/>
            <a:ext cx="12188952" cy="548640"/>
            <a:chOff x="1524" y="6311900"/>
            <a:chExt cx="12188952" cy="548640"/>
          </a:xfrm>
        </p:grpSpPr>
        <p:sp>
          <p:nvSpPr>
            <p:cNvPr id="13" name="Rectangle 12"/>
            <p:cNvSpPr/>
            <p:nvPr/>
          </p:nvSpPr>
          <p:spPr>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0"/>
            <a:stretch>
              <a:fillRect/>
            </a:stretch>
          </p:blipFill>
          <p:spPr>
            <a:xfrm>
              <a:off x="245909" y="6439685"/>
              <a:ext cx="559187" cy="298743"/>
            </a:xfrm>
            <a:prstGeom prst="rect">
              <a:avLst/>
            </a:prstGeom>
          </p:spPr>
        </p:pic>
        <p:sp>
          <p:nvSpPr>
            <p:cNvPr id="4" name="Rectangle 3"/>
            <p:cNvSpPr/>
            <p:nvPr userDrawn="1"/>
          </p:nvSpPr>
          <p:spPr bwMode="gray">
            <a:xfrm>
              <a:off x="5457613" y="6400284"/>
              <a:ext cx="6096000" cy="369332"/>
            </a:xfrm>
            <a:prstGeom prst="rect">
              <a:avLst/>
            </a:prstGeom>
          </p:spPr>
          <p:txBody>
            <a:bodyPr>
              <a:spAutoFit/>
            </a:bodyPr>
            <a:lstStyle/>
            <a:p>
              <a:pPr algn="r"/>
              <a:r>
                <a:rPr lang="en-US" sz="1800" dirty="0">
                  <a:solidFill>
                    <a:schemeClr val="bg1"/>
                  </a:solidFill>
                  <a:latin typeface="Gill Sans MT"/>
                </a:rPr>
                <a:t>SEC530</a:t>
              </a:r>
              <a:r>
                <a:rPr lang="en-US" sz="1800" baseline="0" dirty="0">
                  <a:solidFill>
                    <a:schemeClr val="bg1"/>
                  </a:solidFill>
                  <a:latin typeface="Gill Sans MT"/>
                </a:rPr>
                <a:t> | Defensible Security Architecture</a:t>
              </a:r>
              <a:endParaRPr lang="en-US" sz="1800" dirty="0">
                <a:solidFill>
                  <a:schemeClr val="bg1"/>
                </a:solidFill>
                <a:latin typeface="Gill Sans MT"/>
              </a:endParaRPr>
            </a:p>
          </p:txBody>
        </p:sp>
      </p:grpSp>
      <p:sp>
        <p:nvSpPr>
          <p:cNvPr id="17" name="Slide Number Placeholder 5"/>
          <p:cNvSpPr txBox="1">
            <a:spLocks/>
          </p:cNvSpPr>
          <p:nvPr userDrawn="1"/>
        </p:nvSpPr>
        <p:spPr>
          <a:xfrm>
            <a:off x="11553613" y="6325670"/>
            <a:ext cx="653796" cy="548640"/>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z="1600" smtClean="0"/>
              <a:pPr/>
              <a:t>‹#›</a:t>
            </a:fld>
            <a:endParaRPr lang="en-US" dirty="0"/>
          </a:p>
        </p:txBody>
      </p:sp>
    </p:spTree>
    <p:extLst>
      <p:ext uri="{BB962C8B-B14F-4D97-AF65-F5344CB8AC3E}">
        <p14:creationId xmlns:p14="http://schemas.microsoft.com/office/powerpoint/2010/main" val="194499017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9" r:id="rId8"/>
  </p:sldLayoutIdLst>
  <p:hf sldNum="0" hdr="0" ftr="0" dt="0"/>
  <p:txStyles>
    <p:titleStyle>
      <a:lvl1pPr algn="l" defTabSz="914400" rtl="0" eaLnBrk="1" latinLnBrk="0" hangingPunct="1">
        <a:lnSpc>
          <a:spcPct val="90000"/>
        </a:lnSpc>
        <a:spcBef>
          <a:spcPct val="0"/>
        </a:spcBef>
        <a:buNone/>
        <a:defRPr sz="2400" b="1" i="0" kern="1200" cap="none" baseline="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User_Account_Control"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sans.org/webcasts/defensible-security-architecture-engineering-2-thinking-red-acting-blue-mindset-actions-109710"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hyperlink" Target="https://github.com/swannman/ircapabilities"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sans.org/reading-room/whitepapers/detection/paper/39165"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Velocidex/velociraptor"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blogs.technet.microsoft.com/office365security/hidden-treasure-intrusion-detection-with-etw-part-1/"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tiff"/></Relationships>
</file>

<file path=ppt/slides/_rels/slide26.xml.rels><?xml version="1.0" encoding="UTF-8" standalone="yes"?>
<Relationships xmlns="http://schemas.openxmlformats.org/package/2006/relationships"><Relationship Id="rId8" Type="http://schemas.openxmlformats.org/officeDocument/2006/relationships/hyperlink" Target="https://medium.com/threat-hunters-forge/threat-hunting-with-etw-events-and-helk-part-2-shipping-etw-events-to-helk-16837116d2f5" TargetMode="External"/><Relationship Id="rId3" Type="http://schemas.openxmlformats.org/officeDocument/2006/relationships/hyperlink" Target="https://github.com/fireeye/SilkETW" TargetMode="External"/><Relationship Id="rId7" Type="http://schemas.openxmlformats.org/officeDocument/2006/relationships/hyperlink" Target="https://medium.com/threat-hunters-forge/threat-hunting-with-etw-events-and-helk-part-1-installing-silketw-6eb74815e4a0"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twitter.com/Cyb3rWard0g" TargetMode="External"/><Relationship Id="rId5" Type="http://schemas.openxmlformats.org/officeDocument/2006/relationships/hyperlink" Target="https://github.com/FuzzySecurity/BH-Arsenal-2019" TargetMode="External"/><Relationship Id="rId4" Type="http://schemas.openxmlformats.org/officeDocument/2006/relationships/hyperlink" Target="https://www.fireeye.com/blog/threat-research/2019/03/silketw-because-free-telemetry-is-free.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attackevals.mitre.org/"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ttackevals.mitre.org/methodology/round1/"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hyperlink" Target="https://attackevals.mitre.org/methodology/round2/" TargetMode="External"/><Relationship Id="rId4" Type="http://schemas.openxmlformats.org/officeDocument/2006/relationships/hyperlink" Target="https://attackevals.mitre.org/methodolog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sans.org/webcasts/traditional-edr-working-and-about-10992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TheHive-Project/TheHive4py"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sans.org/course/defensible-security-architecture-and-engineering"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cafee/ExpertRule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SEC530</a:t>
            </a:r>
          </a:p>
        </p:txBody>
      </p:sp>
      <p:sp>
        <p:nvSpPr>
          <p:cNvPr id="8" name="Text Placeholder 7"/>
          <p:cNvSpPr>
            <a:spLocks noGrp="1"/>
          </p:cNvSpPr>
          <p:nvPr>
            <p:ph type="body" sz="quarter" idx="13"/>
          </p:nvPr>
        </p:nvSpPr>
        <p:spPr/>
        <p:txBody>
          <a:bodyPr/>
          <a:lstStyle/>
          <a:p>
            <a:r>
              <a:rPr lang="en-US" sz="4800" dirty="0"/>
              <a:t>Have You Taken The “Endpoint Blue Pill”? Debunking The Endpoint Protection Myth</a:t>
            </a:r>
          </a:p>
        </p:txBody>
      </p:sp>
      <p:sp>
        <p:nvSpPr>
          <p:cNvPr id="9" name="Text Placeholder 8"/>
          <p:cNvSpPr>
            <a:spLocks noGrp="1"/>
          </p:cNvSpPr>
          <p:nvPr>
            <p:ph type="body" sz="quarter" idx="14"/>
          </p:nvPr>
        </p:nvSpPr>
        <p:spPr/>
        <p:txBody>
          <a:bodyPr/>
          <a:lstStyle/>
          <a:p>
            <a:r>
              <a:rPr lang="en-US" sz="2800" dirty="0"/>
              <a:t>Ismael Valenzuela (GSE # 132) and Justin Henderson (GSE # 108)</a:t>
            </a:r>
          </a:p>
          <a:p>
            <a:r>
              <a:rPr lang="en-US" sz="2800" dirty="0"/>
              <a:t>@</a:t>
            </a:r>
            <a:r>
              <a:rPr lang="en-US" sz="2800" dirty="0" err="1"/>
              <a:t>aboutsecurity</a:t>
            </a:r>
            <a:r>
              <a:rPr lang="en-US" sz="2800" dirty="0"/>
              <a:t> 		@</a:t>
            </a:r>
            <a:r>
              <a:rPr lang="en-US" sz="2800" dirty="0" err="1"/>
              <a:t>SecurityMapper</a:t>
            </a:r>
            <a:r>
              <a:rPr lang="en-US" sz="2800" dirty="0"/>
              <a:t> </a:t>
            </a:r>
          </a:p>
        </p:txBody>
      </p:sp>
      <p:sp>
        <p:nvSpPr>
          <p:cNvPr id="10" name="Text Placeholder 9"/>
          <p:cNvSpPr>
            <a:spLocks noGrp="1"/>
          </p:cNvSpPr>
          <p:nvPr>
            <p:ph type="body" sz="quarter" idx="15"/>
          </p:nvPr>
        </p:nvSpPr>
        <p:spPr/>
        <p:txBody>
          <a:bodyPr/>
          <a:lstStyle/>
          <a:p>
            <a:r>
              <a:rPr lang="en-US" dirty="0"/>
              <a:t>Defensible Security Architecture and Engineering</a:t>
            </a:r>
          </a:p>
        </p:txBody>
      </p:sp>
    </p:spTree>
    <p:extLst>
      <p:ext uri="{BB962C8B-B14F-4D97-AF65-F5344CB8AC3E}">
        <p14:creationId xmlns:p14="http://schemas.microsoft.com/office/powerpoint/2010/main" val="342648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F323-BE09-F140-B1ED-425F14B1E658}"/>
              </a:ext>
            </a:extLst>
          </p:cNvPr>
          <p:cNvSpPr>
            <a:spLocks noGrp="1"/>
          </p:cNvSpPr>
          <p:nvPr>
            <p:ph type="title"/>
          </p:nvPr>
        </p:nvSpPr>
        <p:spPr/>
        <p:txBody>
          <a:bodyPr/>
          <a:lstStyle/>
          <a:p>
            <a:r>
              <a:rPr lang="en-US" dirty="0"/>
              <a:t>Example of Advanced EPP capabilities: HIPS / Expert Rules</a:t>
            </a:r>
          </a:p>
        </p:txBody>
      </p:sp>
      <p:sp>
        <p:nvSpPr>
          <p:cNvPr id="6" name="Cloud 5">
            <a:extLst>
              <a:ext uri="{FF2B5EF4-FFF2-40B4-BE49-F238E27FC236}">
                <a16:creationId xmlns:a16="http://schemas.microsoft.com/office/drawing/2014/main" id="{7E7F7240-AC21-2040-A230-14F981BF7973}"/>
              </a:ext>
            </a:extLst>
          </p:cNvPr>
          <p:cNvSpPr/>
          <p:nvPr/>
        </p:nvSpPr>
        <p:spPr>
          <a:xfrm>
            <a:off x="6534766" y="1295400"/>
            <a:ext cx="4453247" cy="1975623"/>
          </a:xfrm>
          <a:prstGeom prst="cloud">
            <a:avLst/>
          </a:prstGeom>
          <a:solidFill>
            <a:schemeClr val="bg1">
              <a:lumMod val="85000"/>
            </a:schemeClr>
          </a:solidFill>
          <a:ln w="12700">
            <a:solidFill>
              <a:schemeClr val="tx1">
                <a:lumMod val="50000"/>
              </a:schemeClr>
            </a:solidFill>
          </a:ln>
        </p:spPr>
        <p:txBody>
          <a:bodyPr vert="horz" wrap="square" lIns="91440" tIns="91440" rIns="91440" bIns="91440" numCol="1" rtlCol="0" anchor="t" anchorCtr="0" compatLnSpc="1">
            <a:prstTxWarp prst="textNoShape">
              <a:avLst/>
            </a:prstTxWarp>
          </a:bodyPr>
          <a:lstStyle/>
          <a:p>
            <a:pPr algn="ctr">
              <a:lnSpc>
                <a:spcPct val="95000"/>
              </a:lnSpc>
            </a:pPr>
            <a:endParaRPr lang="en-US" sz="1200" dirty="0"/>
          </a:p>
        </p:txBody>
      </p:sp>
      <p:sp>
        <p:nvSpPr>
          <p:cNvPr id="7" name="TextBox 6">
            <a:extLst>
              <a:ext uri="{FF2B5EF4-FFF2-40B4-BE49-F238E27FC236}">
                <a16:creationId xmlns:a16="http://schemas.microsoft.com/office/drawing/2014/main" id="{11AFBB47-7867-374B-86C2-09D574A6F4BF}"/>
              </a:ext>
            </a:extLst>
          </p:cNvPr>
          <p:cNvSpPr txBox="1"/>
          <p:nvPr/>
        </p:nvSpPr>
        <p:spPr>
          <a:xfrm>
            <a:off x="623239" y="4501939"/>
            <a:ext cx="1995055" cy="1027974"/>
          </a:xfrm>
          <a:prstGeom prst="rect">
            <a:avLst/>
          </a:prstGeom>
          <a:noFill/>
        </p:spPr>
        <p:txBody>
          <a:bodyPr wrap="square" rtlCol="0">
            <a:spAutoFit/>
          </a:bodyPr>
          <a:lstStyle/>
          <a:p>
            <a:pPr algn="ctr" defTabSz="914377">
              <a:lnSpc>
                <a:spcPct val="95000"/>
              </a:lnSpc>
              <a:defRPr/>
            </a:pPr>
            <a:r>
              <a:rPr lang="en-US" sz="1600" kern="0" dirty="0">
                <a:solidFill>
                  <a:sysClr val="windowText" lastClr="000000"/>
                </a:solidFill>
              </a:rPr>
              <a:t>User receives document as email attachment in targeted attack</a:t>
            </a:r>
          </a:p>
        </p:txBody>
      </p:sp>
      <p:sp>
        <p:nvSpPr>
          <p:cNvPr id="8" name="TextBox 7">
            <a:extLst>
              <a:ext uri="{FF2B5EF4-FFF2-40B4-BE49-F238E27FC236}">
                <a16:creationId xmlns:a16="http://schemas.microsoft.com/office/drawing/2014/main" id="{88B8884A-7037-EB4C-A9C5-A9E183DA579A}"/>
              </a:ext>
            </a:extLst>
          </p:cNvPr>
          <p:cNvSpPr txBox="1"/>
          <p:nvPr/>
        </p:nvSpPr>
        <p:spPr>
          <a:xfrm>
            <a:off x="2750631" y="4494444"/>
            <a:ext cx="2205348" cy="1027974"/>
          </a:xfrm>
          <a:prstGeom prst="rect">
            <a:avLst/>
          </a:prstGeom>
          <a:noFill/>
        </p:spPr>
        <p:txBody>
          <a:bodyPr wrap="square" rtlCol="0">
            <a:spAutoFit/>
          </a:bodyPr>
          <a:lstStyle/>
          <a:p>
            <a:pPr algn="ctr" defTabSz="914377">
              <a:lnSpc>
                <a:spcPct val="95000"/>
              </a:lnSpc>
              <a:defRPr/>
            </a:pPr>
            <a:r>
              <a:rPr lang="en-US" sz="1600" kern="0" dirty="0">
                <a:solidFill>
                  <a:sysClr val="windowText" lastClr="000000"/>
                </a:solidFill>
              </a:rPr>
              <a:t>User opens the document and it has a macro embedded that launches PowerShell</a:t>
            </a:r>
          </a:p>
        </p:txBody>
      </p:sp>
      <p:sp>
        <p:nvSpPr>
          <p:cNvPr id="9" name="TextBox 8">
            <a:extLst>
              <a:ext uri="{FF2B5EF4-FFF2-40B4-BE49-F238E27FC236}">
                <a16:creationId xmlns:a16="http://schemas.microsoft.com/office/drawing/2014/main" id="{F20337C4-2515-8142-AA44-8CAD684142D4}"/>
              </a:ext>
            </a:extLst>
          </p:cNvPr>
          <p:cNvSpPr txBox="1"/>
          <p:nvPr/>
        </p:nvSpPr>
        <p:spPr>
          <a:xfrm>
            <a:off x="5001026" y="4501939"/>
            <a:ext cx="2356287" cy="794064"/>
          </a:xfrm>
          <a:prstGeom prst="rect">
            <a:avLst/>
          </a:prstGeom>
          <a:noFill/>
        </p:spPr>
        <p:txBody>
          <a:bodyPr wrap="square" rtlCol="0">
            <a:spAutoFit/>
          </a:bodyPr>
          <a:lstStyle/>
          <a:p>
            <a:pPr algn="ctr" defTabSz="914377">
              <a:lnSpc>
                <a:spcPct val="95000"/>
              </a:lnSpc>
              <a:defRPr/>
            </a:pPr>
            <a:r>
              <a:rPr lang="en-US" sz="1600" kern="0" dirty="0">
                <a:solidFill>
                  <a:sysClr val="windowText" lastClr="000000"/>
                </a:solidFill>
              </a:rPr>
              <a:t>PowerShell download &amp; execute payload in memory only</a:t>
            </a:r>
          </a:p>
        </p:txBody>
      </p:sp>
      <p:sp>
        <p:nvSpPr>
          <p:cNvPr id="10" name="TextBox 9">
            <a:extLst>
              <a:ext uri="{FF2B5EF4-FFF2-40B4-BE49-F238E27FC236}">
                <a16:creationId xmlns:a16="http://schemas.microsoft.com/office/drawing/2014/main" id="{9682DD40-737C-CA4B-8AE9-259D2392044A}"/>
              </a:ext>
            </a:extLst>
          </p:cNvPr>
          <p:cNvSpPr txBox="1"/>
          <p:nvPr/>
        </p:nvSpPr>
        <p:spPr>
          <a:xfrm>
            <a:off x="7564104" y="4527732"/>
            <a:ext cx="2550125" cy="1261884"/>
          </a:xfrm>
          <a:prstGeom prst="rect">
            <a:avLst/>
          </a:prstGeom>
          <a:noFill/>
        </p:spPr>
        <p:txBody>
          <a:bodyPr wrap="square" rtlCol="0">
            <a:spAutoFit/>
          </a:bodyPr>
          <a:lstStyle/>
          <a:p>
            <a:pPr algn="ctr" defTabSz="914377">
              <a:lnSpc>
                <a:spcPct val="95000"/>
              </a:lnSpc>
              <a:defRPr/>
            </a:pPr>
            <a:r>
              <a:rPr lang="en-US" sz="1600" kern="0" dirty="0">
                <a:solidFill>
                  <a:sysClr val="windowText" lastClr="000000"/>
                </a:solidFill>
              </a:rPr>
              <a:t>Download &amp; in-memory execution &amp; reflectively load code. Payload can perform exfiltration, damage etc.</a:t>
            </a:r>
          </a:p>
        </p:txBody>
      </p:sp>
      <p:pic>
        <p:nvPicPr>
          <p:cNvPr id="11" name="Picture 10">
            <a:extLst>
              <a:ext uri="{FF2B5EF4-FFF2-40B4-BE49-F238E27FC236}">
                <a16:creationId xmlns:a16="http://schemas.microsoft.com/office/drawing/2014/main" id="{CF03DAA6-ABBE-364C-80A7-878229A74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5119" y="3456378"/>
            <a:ext cx="837700" cy="837700"/>
          </a:xfrm>
          <a:prstGeom prst="rect">
            <a:avLst/>
          </a:prstGeom>
        </p:spPr>
      </p:pic>
      <p:pic>
        <p:nvPicPr>
          <p:cNvPr id="12" name="Picture 11">
            <a:extLst>
              <a:ext uri="{FF2B5EF4-FFF2-40B4-BE49-F238E27FC236}">
                <a16:creationId xmlns:a16="http://schemas.microsoft.com/office/drawing/2014/main" id="{9E64D5FF-8FAB-8A47-83E6-5C8C0FEFE5B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267613" y="3381451"/>
            <a:ext cx="987552" cy="987552"/>
          </a:xfrm>
          <a:prstGeom prst="rect">
            <a:avLst/>
          </a:prstGeom>
        </p:spPr>
      </p:pic>
      <p:cxnSp>
        <p:nvCxnSpPr>
          <p:cNvPr id="13" name="Straight Arrow Connector 12">
            <a:extLst>
              <a:ext uri="{FF2B5EF4-FFF2-40B4-BE49-F238E27FC236}">
                <a16:creationId xmlns:a16="http://schemas.microsoft.com/office/drawing/2014/main" id="{4797A805-FDE0-004F-9AFA-4CCB9CC81AF3}"/>
              </a:ext>
            </a:extLst>
          </p:cNvPr>
          <p:cNvCxnSpPr/>
          <p:nvPr/>
        </p:nvCxnSpPr>
        <p:spPr>
          <a:xfrm>
            <a:off x="2242157" y="3896262"/>
            <a:ext cx="752273" cy="9235"/>
          </a:xfrm>
          <a:prstGeom prst="straightConnector1">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489328-4E13-264B-9830-5D827DD07714}"/>
              </a:ext>
            </a:extLst>
          </p:cNvPr>
          <p:cNvCxnSpPr/>
          <p:nvPr/>
        </p:nvCxnSpPr>
        <p:spPr>
          <a:xfrm>
            <a:off x="4733481" y="3891643"/>
            <a:ext cx="752273" cy="9235"/>
          </a:xfrm>
          <a:prstGeom prst="straightConnector1">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29D7C85-0D26-8A4D-90B6-4CC4D97DB9FD}"/>
              </a:ext>
            </a:extLst>
          </p:cNvPr>
          <p:cNvCxnSpPr/>
          <p:nvPr/>
        </p:nvCxnSpPr>
        <p:spPr>
          <a:xfrm>
            <a:off x="7156665" y="3911023"/>
            <a:ext cx="752273" cy="9235"/>
          </a:xfrm>
          <a:prstGeom prst="straightConnector1">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3131AB4-CD02-F348-9698-702307F2980C}"/>
              </a:ext>
            </a:extLst>
          </p:cNvPr>
          <p:cNvCxnSpPr/>
          <p:nvPr/>
        </p:nvCxnSpPr>
        <p:spPr>
          <a:xfrm>
            <a:off x="9536073" y="3882408"/>
            <a:ext cx="752273" cy="9235"/>
          </a:xfrm>
          <a:prstGeom prst="straightConnector1">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D48A07B-A6C6-7D40-BC02-671D8C9439C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75525" y="3466314"/>
            <a:ext cx="986833" cy="837492"/>
          </a:xfrm>
          <a:prstGeom prst="rect">
            <a:avLst/>
          </a:prstGeom>
        </p:spPr>
      </p:pic>
      <p:pic>
        <p:nvPicPr>
          <p:cNvPr id="18" name="Picture 17">
            <a:extLst>
              <a:ext uri="{FF2B5EF4-FFF2-40B4-BE49-F238E27FC236}">
                <a16:creationId xmlns:a16="http://schemas.microsoft.com/office/drawing/2014/main" id="{1B3AF6A6-3D6F-F641-9F19-1776DB4EF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3927" y="3415150"/>
            <a:ext cx="1353171" cy="920156"/>
          </a:xfrm>
          <a:prstGeom prst="rect">
            <a:avLst/>
          </a:prstGeom>
        </p:spPr>
      </p:pic>
      <p:pic>
        <p:nvPicPr>
          <p:cNvPr id="19" name="Picture 18">
            <a:extLst>
              <a:ext uri="{FF2B5EF4-FFF2-40B4-BE49-F238E27FC236}">
                <a16:creationId xmlns:a16="http://schemas.microsoft.com/office/drawing/2014/main" id="{89C3D0F7-944B-B049-A5AD-BFC1D9585F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5497" y="1579736"/>
            <a:ext cx="1353171" cy="920156"/>
          </a:xfrm>
          <a:prstGeom prst="rect">
            <a:avLst/>
          </a:prstGeom>
        </p:spPr>
      </p:pic>
      <p:grpSp>
        <p:nvGrpSpPr>
          <p:cNvPr id="20" name="Group 19">
            <a:extLst>
              <a:ext uri="{FF2B5EF4-FFF2-40B4-BE49-F238E27FC236}">
                <a16:creationId xmlns:a16="http://schemas.microsoft.com/office/drawing/2014/main" id="{79556EA7-4247-EC4D-BA95-56B14735A506}"/>
              </a:ext>
            </a:extLst>
          </p:cNvPr>
          <p:cNvGrpSpPr/>
          <p:nvPr/>
        </p:nvGrpSpPr>
        <p:grpSpPr>
          <a:xfrm>
            <a:off x="8919627" y="1634481"/>
            <a:ext cx="682007" cy="692787"/>
            <a:chOff x="8104472" y="1767275"/>
            <a:chExt cx="682007" cy="692786"/>
          </a:xfrm>
        </p:grpSpPr>
        <p:sp>
          <p:nvSpPr>
            <p:cNvPr id="21" name="Rectangle 20">
              <a:extLst>
                <a:ext uri="{FF2B5EF4-FFF2-40B4-BE49-F238E27FC236}">
                  <a16:creationId xmlns:a16="http://schemas.microsoft.com/office/drawing/2014/main" id="{CA8D25F8-A1E2-FE46-9931-F4F0992EBD34}"/>
                </a:ext>
              </a:extLst>
            </p:cNvPr>
            <p:cNvSpPr/>
            <p:nvPr/>
          </p:nvSpPr>
          <p:spPr>
            <a:xfrm>
              <a:off x="8104472" y="1848051"/>
              <a:ext cx="612010" cy="612010"/>
            </a:xfrm>
            <a:prstGeom prst="rect">
              <a:avLst/>
            </a:prstGeom>
            <a:noFill/>
            <a:ln w="25400">
              <a:solidFill>
                <a:schemeClr val="tx1">
                  <a:lumMod val="50000"/>
                </a:schemeClr>
              </a:solidFill>
            </a:ln>
          </p:spPr>
          <p:txBody>
            <a:bodyPr vert="horz" wrap="square" lIns="91440" tIns="91440" rIns="91440" bIns="91440" numCol="1" rtlCol="0" anchor="t" anchorCtr="0" compatLnSpc="1">
              <a:prstTxWarp prst="textNoShape">
                <a:avLst/>
              </a:prstTxWarp>
            </a:bodyPr>
            <a:lstStyle/>
            <a:p>
              <a:pPr algn="ctr">
                <a:lnSpc>
                  <a:spcPct val="95000"/>
                </a:lnSpc>
              </a:pPr>
              <a:endParaRPr lang="en-US" sz="1200" dirty="0"/>
            </a:p>
          </p:txBody>
        </p:sp>
        <p:sp>
          <p:nvSpPr>
            <p:cNvPr id="22" name="TextBox 21">
              <a:extLst>
                <a:ext uri="{FF2B5EF4-FFF2-40B4-BE49-F238E27FC236}">
                  <a16:creationId xmlns:a16="http://schemas.microsoft.com/office/drawing/2014/main" id="{585ACE48-1AE4-614A-87D4-ED93A92C0305}"/>
                </a:ext>
              </a:extLst>
            </p:cNvPr>
            <p:cNvSpPr txBox="1"/>
            <p:nvPr/>
          </p:nvSpPr>
          <p:spPr>
            <a:xfrm>
              <a:off x="8104472" y="2202111"/>
              <a:ext cx="468326" cy="209288"/>
            </a:xfrm>
            <a:prstGeom prst="rect">
              <a:avLst/>
            </a:prstGeom>
            <a:solidFill>
              <a:schemeClr val="bg1">
                <a:lumMod val="50000"/>
              </a:schemeClr>
            </a:solidFill>
          </p:spPr>
          <p:txBody>
            <a:bodyPr wrap="square" rtlCol="0">
              <a:spAutoFit/>
            </a:bodyPr>
            <a:lstStyle/>
            <a:p>
              <a:pPr>
                <a:lnSpc>
                  <a:spcPct val="95000"/>
                </a:lnSpc>
              </a:pPr>
              <a:r>
                <a:rPr lang="en-US" sz="800" dirty="0">
                  <a:solidFill>
                    <a:schemeClr val="bg1"/>
                  </a:solidFill>
                </a:rPr>
                <a:t>EXE</a:t>
              </a:r>
              <a:endParaRPr lang="en-US" sz="1100" dirty="0">
                <a:solidFill>
                  <a:schemeClr val="bg1"/>
                </a:solidFill>
              </a:endParaRPr>
            </a:p>
          </p:txBody>
        </p:sp>
        <p:cxnSp>
          <p:nvCxnSpPr>
            <p:cNvPr id="23" name="Straight Connector 22">
              <a:extLst>
                <a:ext uri="{FF2B5EF4-FFF2-40B4-BE49-F238E27FC236}">
                  <a16:creationId xmlns:a16="http://schemas.microsoft.com/office/drawing/2014/main" id="{87AE1889-65A3-0748-9316-89AFDB7062F2}"/>
                </a:ext>
              </a:extLst>
            </p:cNvPr>
            <p:cNvCxnSpPr/>
            <p:nvPr/>
          </p:nvCxnSpPr>
          <p:spPr>
            <a:xfrm>
              <a:off x="8172873" y="1918547"/>
              <a:ext cx="407247" cy="169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93A38E-0281-A846-95E2-F1B65630347D}"/>
                </a:ext>
              </a:extLst>
            </p:cNvPr>
            <p:cNvCxnSpPr/>
            <p:nvPr/>
          </p:nvCxnSpPr>
          <p:spPr>
            <a:xfrm>
              <a:off x="8172873" y="1989889"/>
              <a:ext cx="407247" cy="169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3976FF1-1796-944C-ABDA-9A327F137A21}"/>
                </a:ext>
              </a:extLst>
            </p:cNvPr>
            <p:cNvCxnSpPr/>
            <p:nvPr/>
          </p:nvCxnSpPr>
          <p:spPr>
            <a:xfrm flipV="1">
              <a:off x="8172873" y="2059472"/>
              <a:ext cx="275167"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DBCDBF8-BB2D-2945-AC57-50EED67C4AC5}"/>
                </a:ext>
              </a:extLst>
            </p:cNvPr>
            <p:cNvSpPr/>
            <p:nvPr/>
          </p:nvSpPr>
          <p:spPr>
            <a:xfrm>
              <a:off x="8648521" y="1767275"/>
              <a:ext cx="137958" cy="161551"/>
            </a:xfrm>
            <a:prstGeom prst="rect">
              <a:avLst/>
            </a:prstGeom>
            <a:solidFill>
              <a:schemeClr val="bg1">
                <a:lumMod val="85000"/>
              </a:schemeClr>
            </a:solidFill>
            <a:ln>
              <a:noFill/>
            </a:ln>
          </p:spPr>
          <p:txBody>
            <a:bodyPr vert="horz" wrap="square" lIns="91440" tIns="91440" rIns="91440" bIns="91440" numCol="1" rtlCol="0" anchor="t" anchorCtr="0" compatLnSpc="1">
              <a:prstTxWarp prst="textNoShape">
                <a:avLst/>
              </a:prstTxWarp>
            </a:bodyPr>
            <a:lstStyle/>
            <a:p>
              <a:pPr algn="ctr">
                <a:lnSpc>
                  <a:spcPct val="95000"/>
                </a:lnSpc>
              </a:pPr>
              <a:endParaRPr lang="en-US" sz="1200" dirty="0"/>
            </a:p>
          </p:txBody>
        </p:sp>
        <p:cxnSp>
          <p:nvCxnSpPr>
            <p:cNvPr id="27" name="Straight Connector 26">
              <a:extLst>
                <a:ext uri="{FF2B5EF4-FFF2-40B4-BE49-F238E27FC236}">
                  <a16:creationId xmlns:a16="http://schemas.microsoft.com/office/drawing/2014/main" id="{05CC46ED-D2DA-4945-ACAD-CFE61CE48C95}"/>
                </a:ext>
              </a:extLst>
            </p:cNvPr>
            <p:cNvCxnSpPr>
              <a:endCxn id="26" idx="2"/>
            </p:cNvCxnSpPr>
            <p:nvPr/>
          </p:nvCxnSpPr>
          <p:spPr>
            <a:xfrm>
              <a:off x="8648521" y="1848051"/>
              <a:ext cx="68979" cy="80775"/>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FF0EBF8F-A27D-1A41-869E-1E271FDA0C5A}"/>
              </a:ext>
            </a:extLst>
          </p:cNvPr>
          <p:cNvSpPr txBox="1"/>
          <p:nvPr/>
        </p:nvSpPr>
        <p:spPr>
          <a:xfrm>
            <a:off x="7103677" y="2402921"/>
            <a:ext cx="1222625" cy="326243"/>
          </a:xfrm>
          <a:prstGeom prst="rect">
            <a:avLst/>
          </a:prstGeom>
          <a:noFill/>
        </p:spPr>
        <p:txBody>
          <a:bodyPr wrap="square" rtlCol="0">
            <a:spAutoFit/>
          </a:bodyPr>
          <a:lstStyle/>
          <a:p>
            <a:pPr algn="ctr" defTabSz="914377">
              <a:lnSpc>
                <a:spcPct val="95000"/>
              </a:lnSpc>
              <a:defRPr/>
            </a:pPr>
            <a:r>
              <a:rPr lang="en-US" sz="1600" kern="0" dirty="0">
                <a:solidFill>
                  <a:sysClr val="windowText" lastClr="000000"/>
                </a:solidFill>
              </a:rPr>
              <a:t>Scripts</a:t>
            </a:r>
          </a:p>
        </p:txBody>
      </p:sp>
      <p:sp>
        <p:nvSpPr>
          <p:cNvPr id="29" name="TextBox 28">
            <a:extLst>
              <a:ext uri="{FF2B5EF4-FFF2-40B4-BE49-F238E27FC236}">
                <a16:creationId xmlns:a16="http://schemas.microsoft.com/office/drawing/2014/main" id="{747D5C01-2698-2A44-94C0-74D39F4355C0}"/>
              </a:ext>
            </a:extLst>
          </p:cNvPr>
          <p:cNvSpPr txBox="1"/>
          <p:nvPr/>
        </p:nvSpPr>
        <p:spPr>
          <a:xfrm>
            <a:off x="8050714" y="2374966"/>
            <a:ext cx="2408903" cy="501676"/>
          </a:xfrm>
          <a:prstGeom prst="rect">
            <a:avLst/>
          </a:prstGeom>
          <a:noFill/>
        </p:spPr>
        <p:txBody>
          <a:bodyPr wrap="square" rtlCol="0">
            <a:spAutoFit/>
          </a:bodyPr>
          <a:lstStyle/>
          <a:p>
            <a:pPr algn="ctr" defTabSz="914377">
              <a:lnSpc>
                <a:spcPct val="95000"/>
              </a:lnSpc>
              <a:defRPr/>
            </a:pPr>
            <a:r>
              <a:rPr lang="en-US" sz="1600" kern="0" dirty="0">
                <a:solidFill>
                  <a:sysClr val="windowText" lastClr="000000"/>
                </a:solidFill>
              </a:rPr>
              <a:t>Executables </a:t>
            </a:r>
            <a:br>
              <a:rPr lang="en-US" sz="1600" kern="0" dirty="0">
                <a:solidFill>
                  <a:sysClr val="windowText" lastClr="000000"/>
                </a:solidFill>
              </a:rPr>
            </a:br>
            <a:r>
              <a:rPr lang="en-US" sz="1200" kern="0" dirty="0">
                <a:solidFill>
                  <a:sysClr val="windowText" lastClr="000000"/>
                </a:solidFill>
              </a:rPr>
              <a:t>(like Mimikatz)</a:t>
            </a:r>
            <a:endParaRPr lang="en-US" sz="1600" kern="0" dirty="0">
              <a:solidFill>
                <a:sysClr val="windowText" lastClr="000000"/>
              </a:solidFill>
            </a:endParaRPr>
          </a:p>
        </p:txBody>
      </p:sp>
      <p:sp>
        <p:nvSpPr>
          <p:cNvPr id="30" name="Arrow: Right 33">
            <a:extLst>
              <a:ext uri="{FF2B5EF4-FFF2-40B4-BE49-F238E27FC236}">
                <a16:creationId xmlns:a16="http://schemas.microsoft.com/office/drawing/2014/main" id="{6CAEA349-698F-F746-B1EA-547EBA5E2813}"/>
              </a:ext>
            </a:extLst>
          </p:cNvPr>
          <p:cNvSpPr/>
          <p:nvPr/>
        </p:nvSpPr>
        <p:spPr>
          <a:xfrm rot="5400000">
            <a:off x="8228854" y="3317392"/>
            <a:ext cx="878631" cy="399003"/>
          </a:xfrm>
          <a:prstGeom prst="rightArrow">
            <a:avLst>
              <a:gd name="adj1" fmla="val 50000"/>
              <a:gd name="adj2" fmla="val 54019"/>
            </a:avLst>
          </a:prstGeom>
          <a:ln/>
        </p:spPr>
        <p:style>
          <a:lnRef idx="0">
            <a:schemeClr val="accent2"/>
          </a:lnRef>
          <a:fillRef idx="3">
            <a:schemeClr val="accent2"/>
          </a:fillRef>
          <a:effectRef idx="3">
            <a:schemeClr val="accent2"/>
          </a:effectRef>
          <a:fontRef idx="minor">
            <a:schemeClr val="lt1"/>
          </a:fontRef>
        </p:style>
        <p:txBody>
          <a:bodyPr vert="horz" wrap="square" lIns="91440" tIns="91440" rIns="91440" bIns="91440" numCol="1" rtlCol="0" anchor="t" anchorCtr="0" compatLnSpc="1">
            <a:prstTxWarp prst="textNoShape">
              <a:avLst/>
            </a:prstTxWarp>
          </a:bodyPr>
          <a:lstStyle/>
          <a:p>
            <a:pPr algn="ctr">
              <a:lnSpc>
                <a:spcPct val="95000"/>
              </a:lnSpc>
            </a:pPr>
            <a:endParaRPr lang="en-US" sz="1200" dirty="0">
              <a:solidFill>
                <a:schemeClr val="tx1"/>
              </a:solidFill>
            </a:endParaRPr>
          </a:p>
        </p:txBody>
      </p:sp>
      <p:cxnSp>
        <p:nvCxnSpPr>
          <p:cNvPr id="31" name="Straight Arrow Connector 30">
            <a:extLst>
              <a:ext uri="{FF2B5EF4-FFF2-40B4-BE49-F238E27FC236}">
                <a16:creationId xmlns:a16="http://schemas.microsoft.com/office/drawing/2014/main" id="{78577322-E73D-974E-9B0C-42DD081CABC8}"/>
              </a:ext>
            </a:extLst>
          </p:cNvPr>
          <p:cNvCxnSpPr/>
          <p:nvPr/>
        </p:nvCxnSpPr>
        <p:spPr>
          <a:xfrm>
            <a:off x="1157909" y="5868298"/>
            <a:ext cx="3440596" cy="0"/>
          </a:xfrm>
          <a:prstGeom prst="straightConnector1">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93103E-A219-BC43-B0A1-98D4AEF387F3}"/>
              </a:ext>
            </a:extLst>
          </p:cNvPr>
          <p:cNvCxnSpPr>
            <a:cxnSpLocks/>
          </p:cNvCxnSpPr>
          <p:nvPr/>
        </p:nvCxnSpPr>
        <p:spPr>
          <a:xfrm>
            <a:off x="4924011" y="5868298"/>
            <a:ext cx="7039389" cy="0"/>
          </a:xfrm>
          <a:prstGeom prst="straightConnector1">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6BFD550-ABE4-4D43-AC86-DAE37EE63067}"/>
              </a:ext>
            </a:extLst>
          </p:cNvPr>
          <p:cNvSpPr txBox="1"/>
          <p:nvPr/>
        </p:nvSpPr>
        <p:spPr>
          <a:xfrm>
            <a:off x="1814605" y="5949492"/>
            <a:ext cx="1995055" cy="326243"/>
          </a:xfrm>
          <a:prstGeom prst="rect">
            <a:avLst/>
          </a:prstGeom>
          <a:noFill/>
        </p:spPr>
        <p:txBody>
          <a:bodyPr wrap="square" rtlCol="0">
            <a:spAutoFit/>
          </a:bodyPr>
          <a:lstStyle/>
          <a:p>
            <a:pPr algn="ctr" defTabSz="914377">
              <a:lnSpc>
                <a:spcPct val="95000"/>
              </a:lnSpc>
              <a:defRPr/>
            </a:pPr>
            <a:r>
              <a:rPr lang="en-US" sz="1600" kern="0" dirty="0">
                <a:solidFill>
                  <a:sysClr val="windowText" lastClr="000000"/>
                </a:solidFill>
              </a:rPr>
              <a:t>Dropper</a:t>
            </a:r>
          </a:p>
        </p:txBody>
      </p:sp>
      <p:sp>
        <p:nvSpPr>
          <p:cNvPr id="34" name="TextBox 33">
            <a:extLst>
              <a:ext uri="{FF2B5EF4-FFF2-40B4-BE49-F238E27FC236}">
                <a16:creationId xmlns:a16="http://schemas.microsoft.com/office/drawing/2014/main" id="{3B8FD66F-910E-0541-AA3D-484A311BEA09}"/>
              </a:ext>
            </a:extLst>
          </p:cNvPr>
          <p:cNvSpPr txBox="1"/>
          <p:nvPr/>
        </p:nvSpPr>
        <p:spPr>
          <a:xfrm>
            <a:off x="7485819" y="5920589"/>
            <a:ext cx="1995055" cy="326243"/>
          </a:xfrm>
          <a:prstGeom prst="rect">
            <a:avLst/>
          </a:prstGeom>
          <a:noFill/>
        </p:spPr>
        <p:txBody>
          <a:bodyPr wrap="square" rtlCol="0">
            <a:spAutoFit/>
          </a:bodyPr>
          <a:lstStyle/>
          <a:p>
            <a:pPr algn="ctr" defTabSz="914377">
              <a:lnSpc>
                <a:spcPct val="95000"/>
              </a:lnSpc>
              <a:defRPr/>
            </a:pPr>
            <a:r>
              <a:rPr lang="en-US" sz="1600" kern="0" dirty="0">
                <a:solidFill>
                  <a:sysClr val="windowText" lastClr="000000"/>
                </a:solidFill>
              </a:rPr>
              <a:t>Payload</a:t>
            </a:r>
          </a:p>
        </p:txBody>
      </p:sp>
      <p:sp>
        <p:nvSpPr>
          <p:cNvPr id="35" name="Multiply 27">
            <a:extLst>
              <a:ext uri="{FF2B5EF4-FFF2-40B4-BE49-F238E27FC236}">
                <a16:creationId xmlns:a16="http://schemas.microsoft.com/office/drawing/2014/main" id="{751292DA-0FC0-9B44-ADA0-C4A3BDF88FF1}"/>
              </a:ext>
            </a:extLst>
          </p:cNvPr>
          <p:cNvSpPr/>
          <p:nvPr/>
        </p:nvSpPr>
        <p:spPr>
          <a:xfrm>
            <a:off x="5830522" y="2888111"/>
            <a:ext cx="1015436" cy="818112"/>
          </a:xfrm>
          <a:prstGeom prst="mathMultiply">
            <a:avLst/>
          </a:prstGeom>
          <a:solidFill>
            <a:srgbClr val="FF0000">
              <a:alpha val="32000"/>
            </a:srgbClr>
          </a:solidFill>
          <a:ln w="12700" cap="flat" cmpd="sng" algn="ctr">
            <a:solidFill>
              <a:srgbClr val="C01818">
                <a:shade val="50000"/>
              </a:srgbClr>
            </a:solidFill>
            <a:prstDash val="solid"/>
            <a:miter lim="800000"/>
          </a:ln>
          <a:effectLst/>
        </p:spPr>
        <p:txBody>
          <a:bodyPr rtlCol="0" anchor="ctr"/>
          <a:lstStyle/>
          <a:p>
            <a:pPr algn="ctr" defTabSz="1219058" eaLnBrk="1" fontAlgn="auto" hangingPunct="1">
              <a:spcBef>
                <a:spcPts val="0"/>
              </a:spcBef>
              <a:spcAft>
                <a:spcPts val="0"/>
              </a:spcAft>
              <a:defRPr/>
            </a:pPr>
            <a:endParaRPr lang="en-US" sz="2400" kern="0" dirty="0">
              <a:solidFill>
                <a:srgbClr val="FFFFFF"/>
              </a:solidFill>
              <a:latin typeface="Open Sans"/>
            </a:endParaRPr>
          </a:p>
        </p:txBody>
      </p:sp>
      <p:sp>
        <p:nvSpPr>
          <p:cNvPr id="36" name="Rectangle 35">
            <a:extLst>
              <a:ext uri="{FF2B5EF4-FFF2-40B4-BE49-F238E27FC236}">
                <a16:creationId xmlns:a16="http://schemas.microsoft.com/office/drawing/2014/main" id="{D81586E8-032A-2346-A41B-38247BEA137F}"/>
              </a:ext>
            </a:extLst>
          </p:cNvPr>
          <p:cNvSpPr/>
          <p:nvPr/>
        </p:nvSpPr>
        <p:spPr>
          <a:xfrm>
            <a:off x="3989139" y="1737413"/>
            <a:ext cx="1771949" cy="925149"/>
          </a:xfrm>
          <a:prstGeom prst="rect">
            <a:avLst/>
          </a:prstGeom>
          <a:solidFill>
            <a:schemeClr val="bg1"/>
          </a:solidFill>
          <a:ln>
            <a:solidFill>
              <a:srgbClr val="C00000"/>
            </a:solidFill>
          </a:ln>
        </p:spPr>
        <p:txBody>
          <a:bodyPr vert="horz" wrap="square" lIns="121920" tIns="121920" rIns="121920" bIns="121920" numCol="1" rtlCol="0" anchor="ctr" anchorCtr="0" compatLnSpc="1">
            <a:prstTxWarp prst="textNoShape">
              <a:avLst/>
            </a:prstTxWarp>
          </a:bodyPr>
          <a:lstStyle/>
          <a:p>
            <a:pPr>
              <a:lnSpc>
                <a:spcPct val="95000"/>
              </a:lnSpc>
            </a:pPr>
            <a:r>
              <a:rPr lang="en-US" sz="1333" b="1" dirty="0"/>
              <a:t>Prevent Credential Dumping From LSASS Rule</a:t>
            </a:r>
            <a:endParaRPr lang="en-US" sz="1200" dirty="0"/>
          </a:p>
        </p:txBody>
      </p:sp>
      <p:cxnSp>
        <p:nvCxnSpPr>
          <p:cNvPr id="37" name="Straight Connector 36">
            <a:extLst>
              <a:ext uri="{FF2B5EF4-FFF2-40B4-BE49-F238E27FC236}">
                <a16:creationId xmlns:a16="http://schemas.microsoft.com/office/drawing/2014/main" id="{88D8AA70-9918-A147-8323-104D04913F2B}"/>
              </a:ext>
            </a:extLst>
          </p:cNvPr>
          <p:cNvCxnSpPr>
            <a:cxnSpLocks/>
            <a:stCxn id="36" idx="3"/>
            <a:endCxn id="35" idx="0"/>
          </p:cNvCxnSpPr>
          <p:nvPr/>
        </p:nvCxnSpPr>
        <p:spPr>
          <a:xfrm>
            <a:off x="5761089" y="2199988"/>
            <a:ext cx="313316" cy="88461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38" name="Picture 4" descr="Related image">
            <a:extLst>
              <a:ext uri="{FF2B5EF4-FFF2-40B4-BE49-F238E27FC236}">
                <a16:creationId xmlns:a16="http://schemas.microsoft.com/office/drawing/2014/main" id="{1145FBC9-5697-D94C-A1F5-012D925CCE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232" y="3352990"/>
            <a:ext cx="1044475" cy="1044475"/>
          </a:xfrm>
          <a:prstGeom prst="rect">
            <a:avLst/>
          </a:prstGeom>
          <a:noFill/>
          <a:extLst>
            <a:ext uri="{909E8E84-426E-40DD-AFC4-6F175D3DCCD1}">
              <a14:hiddenFill xmlns:a14="http://schemas.microsoft.com/office/drawing/2010/main">
                <a:solidFill>
                  <a:srgbClr val="FFFFFF"/>
                </a:solidFill>
              </a14:hiddenFill>
            </a:ext>
          </a:extLst>
        </p:spPr>
      </p:pic>
      <p:sp>
        <p:nvSpPr>
          <p:cNvPr id="39" name="Multiply 27">
            <a:extLst>
              <a:ext uri="{FF2B5EF4-FFF2-40B4-BE49-F238E27FC236}">
                <a16:creationId xmlns:a16="http://schemas.microsoft.com/office/drawing/2014/main" id="{38AAFAC5-F648-5240-954C-43922FF5AAC6}"/>
              </a:ext>
            </a:extLst>
          </p:cNvPr>
          <p:cNvSpPr/>
          <p:nvPr/>
        </p:nvSpPr>
        <p:spPr>
          <a:xfrm>
            <a:off x="3294298" y="2861966"/>
            <a:ext cx="1015436" cy="818112"/>
          </a:xfrm>
          <a:prstGeom prst="mathMultiply">
            <a:avLst/>
          </a:prstGeom>
          <a:solidFill>
            <a:srgbClr val="FF0000">
              <a:alpha val="32000"/>
            </a:srgbClr>
          </a:solidFill>
          <a:ln w="12700" cap="flat" cmpd="sng" algn="ctr">
            <a:solidFill>
              <a:srgbClr val="C01818">
                <a:shade val="50000"/>
              </a:srgbClr>
            </a:solidFill>
            <a:prstDash val="solid"/>
            <a:miter lim="800000"/>
          </a:ln>
          <a:effectLst/>
        </p:spPr>
        <p:txBody>
          <a:bodyPr rtlCol="0" anchor="ctr"/>
          <a:lstStyle/>
          <a:p>
            <a:pPr algn="ctr" defTabSz="1219058" eaLnBrk="1" fontAlgn="auto" hangingPunct="1">
              <a:spcBef>
                <a:spcPts val="0"/>
              </a:spcBef>
              <a:spcAft>
                <a:spcPts val="0"/>
              </a:spcAft>
              <a:defRPr/>
            </a:pPr>
            <a:endParaRPr lang="en-US" sz="2400" kern="0" dirty="0">
              <a:solidFill>
                <a:srgbClr val="FFFFFF"/>
              </a:solidFill>
              <a:latin typeface="Open Sans"/>
            </a:endParaRPr>
          </a:p>
        </p:txBody>
      </p:sp>
      <p:sp>
        <p:nvSpPr>
          <p:cNvPr id="40" name="Rectangle 39">
            <a:extLst>
              <a:ext uri="{FF2B5EF4-FFF2-40B4-BE49-F238E27FC236}">
                <a16:creationId xmlns:a16="http://schemas.microsoft.com/office/drawing/2014/main" id="{4395F94E-5F4C-C646-8B4D-27DE88E33F67}"/>
              </a:ext>
            </a:extLst>
          </p:cNvPr>
          <p:cNvSpPr/>
          <p:nvPr/>
        </p:nvSpPr>
        <p:spPr>
          <a:xfrm>
            <a:off x="1285202" y="1602603"/>
            <a:ext cx="1771949" cy="1194768"/>
          </a:xfrm>
          <a:prstGeom prst="rect">
            <a:avLst/>
          </a:prstGeom>
          <a:solidFill>
            <a:schemeClr val="bg1"/>
          </a:solidFill>
          <a:ln>
            <a:solidFill>
              <a:srgbClr val="C00000"/>
            </a:solidFill>
          </a:ln>
        </p:spPr>
        <p:txBody>
          <a:bodyPr vert="horz" wrap="square" lIns="121920" tIns="121920" rIns="121920" bIns="121920" numCol="1" rtlCol="0" anchor="ctr" anchorCtr="0" compatLnSpc="1">
            <a:prstTxWarp prst="textNoShape">
              <a:avLst/>
            </a:prstTxWarp>
          </a:bodyPr>
          <a:lstStyle/>
          <a:p>
            <a:pPr>
              <a:lnSpc>
                <a:spcPct val="95000"/>
              </a:lnSpc>
            </a:pPr>
            <a:r>
              <a:rPr lang="en-US" sz="1333" b="1" dirty="0"/>
              <a:t>Prevent Document Interpreter Extern Command Execution Rule</a:t>
            </a:r>
          </a:p>
        </p:txBody>
      </p:sp>
      <p:cxnSp>
        <p:nvCxnSpPr>
          <p:cNvPr id="41" name="Straight Connector 40">
            <a:extLst>
              <a:ext uri="{FF2B5EF4-FFF2-40B4-BE49-F238E27FC236}">
                <a16:creationId xmlns:a16="http://schemas.microsoft.com/office/drawing/2014/main" id="{9F8699A1-4AF1-E24B-B033-EA0D13E9F239}"/>
              </a:ext>
            </a:extLst>
          </p:cNvPr>
          <p:cNvCxnSpPr>
            <a:cxnSpLocks/>
            <a:stCxn id="40" idx="3"/>
            <a:endCxn id="39" idx="0"/>
          </p:cNvCxnSpPr>
          <p:nvPr/>
        </p:nvCxnSpPr>
        <p:spPr>
          <a:xfrm>
            <a:off x="3057151" y="2199987"/>
            <a:ext cx="481029" cy="85846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07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1273A6-5F58-4FBB-B758-BDD03A558850}"/>
              </a:ext>
            </a:extLst>
          </p:cNvPr>
          <p:cNvSpPr>
            <a:spLocks noGrp="1"/>
          </p:cNvSpPr>
          <p:nvPr>
            <p:ph type="title"/>
          </p:nvPr>
        </p:nvSpPr>
        <p:spPr/>
        <p:txBody>
          <a:bodyPr/>
          <a:lstStyle/>
          <a:p>
            <a:r>
              <a:rPr lang="en-US" dirty="0"/>
              <a:t>Attack to dump credentials – Rule approach 1</a:t>
            </a:r>
          </a:p>
        </p:txBody>
      </p:sp>
      <p:sp>
        <p:nvSpPr>
          <p:cNvPr id="8" name="Content Placeholder 1">
            <a:extLst>
              <a:ext uri="{FF2B5EF4-FFF2-40B4-BE49-F238E27FC236}">
                <a16:creationId xmlns:a16="http://schemas.microsoft.com/office/drawing/2014/main" id="{DEEFE725-3F20-484F-8855-B9EF9A1390D3}"/>
              </a:ext>
            </a:extLst>
          </p:cNvPr>
          <p:cNvSpPr>
            <a:spLocks noGrp="1"/>
          </p:cNvSpPr>
          <p:nvPr>
            <p:ph idx="1"/>
          </p:nvPr>
        </p:nvSpPr>
        <p:spPr/>
        <p:txBody>
          <a:bodyPr/>
          <a:lstStyle/>
          <a:p>
            <a:pPr>
              <a:spcBef>
                <a:spcPts val="0"/>
              </a:spcBef>
            </a:pPr>
            <a:r>
              <a:rPr lang="en-US" sz="1400" dirty="0">
                <a:latin typeface="Consolas" panose="020B0609020204030204" pitchFamily="49" charset="0"/>
                <a:cs typeface="Courier New" panose="02070309020205020404" pitchFamily="49" charset="0"/>
              </a:rPr>
              <a:t>Rule {</a:t>
            </a:r>
          </a:p>
          <a:p>
            <a:pPr>
              <a:spcBef>
                <a:spcPts val="0"/>
              </a:spcBef>
            </a:pPr>
            <a:r>
              <a:rPr lang="en-US" sz="1400" dirty="0">
                <a:latin typeface="Consolas" panose="020B0609020204030204" pitchFamily="49" charset="0"/>
                <a:cs typeface="Courier New" panose="02070309020205020404" pitchFamily="49" charset="0"/>
              </a:rPr>
              <a:t>    Process {</a:t>
            </a:r>
          </a:p>
          <a:p>
            <a:pPr>
              <a:spcBef>
                <a:spcPts val="0"/>
              </a:spcBef>
            </a:pPr>
            <a:r>
              <a:rPr lang="en-US" sz="1400" dirty="0">
                <a:latin typeface="Consolas" panose="020B0609020204030204" pitchFamily="49" charset="0"/>
                <a:cs typeface="Courier New" panose="02070309020205020404" pitchFamily="49" charset="0"/>
              </a:rPr>
              <a:t>        Include OBJECT_NAME { -v </a:t>
            </a:r>
            <a:r>
              <a:rPr lang="en-US" sz="1400" b="1" dirty="0">
                <a:solidFill>
                  <a:schemeClr val="tx1">
                    <a:lumMod val="50000"/>
                  </a:schemeClr>
                </a:solidFill>
                <a:latin typeface="Consolas" panose="020B0609020204030204" pitchFamily="49" charset="0"/>
                <a:cs typeface="Courier New" panose="02070309020205020404" pitchFamily="49" charset="0"/>
              </a:rPr>
              <a:t>outlook.exe</a:t>
            </a:r>
            <a:r>
              <a:rPr lang="en-US" sz="1400" dirty="0">
                <a:latin typeface="Consolas" panose="020B0609020204030204" pitchFamily="49" charset="0"/>
                <a:cs typeface="Courier New" panose="02070309020205020404" pitchFamily="49" charset="0"/>
              </a:rPr>
              <a:t> }</a:t>
            </a:r>
          </a:p>
          <a:p>
            <a:pPr>
              <a:spcBef>
                <a:spcPts val="0"/>
              </a:spcBef>
            </a:pPr>
            <a:r>
              <a:rPr lang="en-US" sz="1400" dirty="0">
                <a:latin typeface="Consolas" panose="020B0609020204030204" pitchFamily="49" charset="0"/>
                <a:cs typeface="Courier New" panose="02070309020205020404" pitchFamily="49" charset="0"/>
              </a:rPr>
              <a:t>    }</a:t>
            </a:r>
          </a:p>
          <a:p>
            <a:pPr>
              <a:spcBef>
                <a:spcPts val="0"/>
              </a:spcBef>
            </a:pPr>
            <a:r>
              <a:rPr lang="en-US" sz="1400" dirty="0">
                <a:latin typeface="Consolas" panose="020B0609020204030204" pitchFamily="49" charset="0"/>
                <a:cs typeface="Courier New" panose="02070309020205020404" pitchFamily="49" charset="0"/>
              </a:rPr>
              <a:t>    Target {</a:t>
            </a:r>
          </a:p>
          <a:p>
            <a:pPr>
              <a:spcBef>
                <a:spcPts val="0"/>
              </a:spcBef>
            </a:pPr>
            <a:r>
              <a:rPr lang="en-US" sz="1400" dirty="0">
                <a:latin typeface="Consolas" panose="020B0609020204030204" pitchFamily="49" charset="0"/>
                <a:cs typeface="Courier New" panose="02070309020205020404" pitchFamily="49" charset="0"/>
              </a:rPr>
              <a:t>        Match PROCESS {</a:t>
            </a:r>
          </a:p>
          <a:p>
            <a:pPr>
              <a:spcBef>
                <a:spcPts val="0"/>
              </a:spcBef>
            </a:pPr>
            <a:r>
              <a:rPr lang="en-US" sz="1400" dirty="0">
                <a:latin typeface="Consolas" panose="020B0609020204030204" pitchFamily="49" charset="0"/>
                <a:cs typeface="Courier New" panose="02070309020205020404" pitchFamily="49" charset="0"/>
              </a:rPr>
              <a:t>            Include OBJECT_NAME { -v </a:t>
            </a:r>
            <a:r>
              <a:rPr lang="en-US" sz="1400" b="1" dirty="0">
                <a:solidFill>
                  <a:schemeClr val="tx1">
                    <a:lumMod val="50000"/>
                  </a:schemeClr>
                </a:solidFill>
                <a:latin typeface="Consolas" panose="020B0609020204030204" pitchFamily="49" charset="0"/>
                <a:cs typeface="Courier New" panose="02070309020205020404" pitchFamily="49" charset="0"/>
              </a:rPr>
              <a:t>winword.exe</a:t>
            </a:r>
            <a:r>
              <a:rPr lang="en-US" sz="1400" dirty="0">
                <a:latin typeface="Consolas" panose="020B0609020204030204" pitchFamily="49" charset="0"/>
                <a:cs typeface="Courier New" panose="02070309020205020404" pitchFamily="49" charset="0"/>
              </a:rPr>
              <a:t> }</a:t>
            </a:r>
          </a:p>
          <a:p>
            <a:pPr>
              <a:spcBef>
                <a:spcPts val="0"/>
              </a:spcBef>
            </a:pPr>
            <a:r>
              <a:rPr lang="en-US" sz="1400" dirty="0">
                <a:latin typeface="Consolas" panose="020B0609020204030204" pitchFamily="49" charset="0"/>
                <a:cs typeface="Courier New" panose="02070309020205020404" pitchFamily="49" charset="0"/>
              </a:rPr>
              <a:t>            Include -access "CREATE"</a:t>
            </a:r>
          </a:p>
          <a:p>
            <a:pPr>
              <a:spcBef>
                <a:spcPts val="0"/>
              </a:spcBef>
            </a:pPr>
            <a:r>
              <a:rPr lang="en-US" sz="1400" dirty="0">
                <a:latin typeface="Consolas" panose="020B0609020204030204" pitchFamily="49" charset="0"/>
                <a:cs typeface="Courier New" panose="02070309020205020404" pitchFamily="49" charset="0"/>
              </a:rPr>
              <a:t>        }</a:t>
            </a:r>
          </a:p>
          <a:p>
            <a:pPr>
              <a:spcBef>
                <a:spcPts val="0"/>
              </a:spcBef>
            </a:pPr>
            <a:r>
              <a:rPr lang="en-US" sz="1400" dirty="0">
                <a:latin typeface="Consolas" panose="020B0609020204030204" pitchFamily="49" charset="0"/>
                <a:cs typeface="Courier New" panose="02070309020205020404" pitchFamily="49" charset="0"/>
              </a:rPr>
              <a:t>        Next_Process_Behavior {</a:t>
            </a:r>
          </a:p>
          <a:p>
            <a:pPr>
              <a:spcBef>
                <a:spcPts val="0"/>
              </a:spcBef>
            </a:pPr>
            <a:r>
              <a:rPr lang="en-US" sz="1400" dirty="0">
                <a:latin typeface="Consolas" panose="020B0609020204030204" pitchFamily="49" charset="0"/>
                <a:cs typeface="Courier New" panose="02070309020205020404" pitchFamily="49" charset="0"/>
              </a:rPr>
              <a:t>            Target {</a:t>
            </a:r>
          </a:p>
          <a:p>
            <a:pPr>
              <a:spcBef>
                <a:spcPts val="0"/>
              </a:spcBef>
            </a:pPr>
            <a:r>
              <a:rPr lang="en-US" sz="1400" dirty="0">
                <a:latin typeface="Consolas" panose="020B0609020204030204" pitchFamily="49" charset="0"/>
                <a:cs typeface="Courier New" panose="02070309020205020404" pitchFamily="49" charset="0"/>
              </a:rPr>
              <a:t>                Match PROCESS {</a:t>
            </a:r>
          </a:p>
          <a:p>
            <a:pPr>
              <a:spcBef>
                <a:spcPts val="0"/>
              </a:spcBef>
            </a:pPr>
            <a:r>
              <a:rPr lang="en-US" sz="1400" dirty="0">
                <a:latin typeface="Consolas" panose="020B0609020204030204" pitchFamily="49" charset="0"/>
                <a:cs typeface="Courier New" panose="02070309020205020404" pitchFamily="49" charset="0"/>
              </a:rPr>
              <a:t>                    Include OBJECT_NAME { -v </a:t>
            </a:r>
            <a:r>
              <a:rPr lang="en-US" sz="1400" b="1" dirty="0">
                <a:solidFill>
                  <a:schemeClr val="tx1">
                    <a:lumMod val="50000"/>
                  </a:schemeClr>
                </a:solidFill>
                <a:latin typeface="Consolas" panose="020B0609020204030204" pitchFamily="49" charset="0"/>
                <a:cs typeface="Courier New" panose="02070309020205020404" pitchFamily="49" charset="0"/>
              </a:rPr>
              <a:t>powershell.exe</a:t>
            </a:r>
            <a:r>
              <a:rPr lang="en-US" sz="1400" dirty="0">
                <a:latin typeface="Consolas" panose="020B0609020204030204" pitchFamily="49" charset="0"/>
                <a:cs typeface="Courier New" panose="02070309020205020404" pitchFamily="49" charset="0"/>
              </a:rPr>
              <a:t> }</a:t>
            </a:r>
          </a:p>
          <a:p>
            <a:pPr>
              <a:spcBef>
                <a:spcPts val="0"/>
              </a:spcBef>
            </a:pPr>
            <a:r>
              <a:rPr lang="es-419" sz="1400" dirty="0">
                <a:latin typeface="Consolas" panose="020B0609020204030204" pitchFamily="49" charset="0"/>
                <a:cs typeface="Courier New" panose="02070309020205020404" pitchFamily="49" charset="0"/>
              </a:rPr>
              <a:t>                    </a:t>
            </a:r>
            <a:r>
              <a:rPr lang="en-US" sz="1400" dirty="0">
                <a:latin typeface="Consolas" panose="020B0609020204030204" pitchFamily="49" charset="0"/>
                <a:cs typeface="Courier New" panose="02070309020205020404" pitchFamily="49" charset="0"/>
              </a:rPr>
              <a:t>Include PROCESS_CMD_LINE {</a:t>
            </a:r>
          </a:p>
          <a:p>
            <a:pPr>
              <a:spcBef>
                <a:spcPts val="0"/>
              </a:spcBef>
            </a:pP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a:t>
            </a:r>
            <a:r>
              <a:rPr lang="en-US" sz="1400" b="1" dirty="0" err="1">
                <a:solidFill>
                  <a:schemeClr val="tx1">
                    <a:lumMod val="50000"/>
                  </a:schemeClr>
                </a:solidFill>
                <a:latin typeface="Consolas" panose="020B0609020204030204" pitchFamily="49" charset="0"/>
                <a:cs typeface="Courier New" panose="02070309020205020404" pitchFamily="49" charset="0"/>
              </a:rPr>
              <a:t>NoLogo</a:t>
            </a:r>
            <a:r>
              <a:rPr lang="en-US" sz="1400" b="1" dirty="0">
                <a:solidFill>
                  <a:schemeClr val="tx1">
                    <a:lumMod val="50000"/>
                  </a:schemeClr>
                </a:solidFill>
                <a:latin typeface="Consolas" panose="020B0609020204030204" pitchFamily="49" charset="0"/>
                <a:cs typeface="Courier New" panose="02070309020205020404" pitchFamily="49" charset="0"/>
              </a:rPr>
              <a:t>*"</a:t>
            </a: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"*-c *"</a:t>
            </a: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a:t>
            </a:r>
            <a:r>
              <a:rPr lang="en-US" sz="1400" b="1" dirty="0" err="1">
                <a:solidFill>
                  <a:schemeClr val="tx1">
                    <a:lumMod val="50000"/>
                  </a:schemeClr>
                </a:solidFill>
                <a:latin typeface="Consolas" panose="020B0609020204030204" pitchFamily="49" charset="0"/>
                <a:cs typeface="Courier New" panose="02070309020205020404" pitchFamily="49" charset="0"/>
              </a:rPr>
              <a:t>nop</a:t>
            </a:r>
            <a:r>
              <a:rPr lang="en-US" sz="1400" b="1" dirty="0">
                <a:solidFill>
                  <a:schemeClr val="tx1">
                    <a:lumMod val="50000"/>
                  </a:schemeClr>
                </a:solidFill>
                <a:latin typeface="Consolas" panose="020B0609020204030204" pitchFamily="49" charset="0"/>
                <a:cs typeface="Courier New" panose="02070309020205020404" pitchFamily="49" charset="0"/>
              </a:rPr>
              <a:t>*"</a:t>
            </a: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"*-exec*"</a:t>
            </a: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"*-ep*“</a:t>
            </a:r>
          </a:p>
          <a:p>
            <a:pPr>
              <a:spcBef>
                <a:spcPts val="0"/>
              </a:spcBef>
            </a:pP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a:t>
            </a:r>
            <a:r>
              <a:rPr lang="en-US" sz="1400" b="1" dirty="0" err="1">
                <a:solidFill>
                  <a:schemeClr val="tx1">
                    <a:lumMod val="50000"/>
                  </a:schemeClr>
                </a:solidFill>
                <a:latin typeface="Consolas" panose="020B0609020204030204" pitchFamily="49" charset="0"/>
                <a:cs typeface="Courier New" panose="02070309020205020404" pitchFamily="49" charset="0"/>
              </a:rPr>
              <a:t>iex</a:t>
            </a:r>
            <a:r>
              <a:rPr lang="en-US" sz="1400" b="1" dirty="0">
                <a:solidFill>
                  <a:schemeClr val="tx1">
                    <a:lumMod val="50000"/>
                  </a:schemeClr>
                </a:solidFill>
                <a:latin typeface="Consolas" panose="020B0609020204030204" pitchFamily="49" charset="0"/>
                <a:cs typeface="Courier New" panose="02070309020205020404" pitchFamily="49" charset="0"/>
              </a:rPr>
              <a:t>*"</a:t>
            </a: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"*-File*"</a:t>
            </a: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a:t>
            </a:r>
            <a:r>
              <a:rPr lang="en-US" sz="1400" b="1" dirty="0" err="1">
                <a:solidFill>
                  <a:schemeClr val="tx1">
                    <a:lumMod val="50000"/>
                  </a:schemeClr>
                </a:solidFill>
                <a:latin typeface="Consolas" panose="020B0609020204030204" pitchFamily="49" charset="0"/>
                <a:cs typeface="Courier New" panose="02070309020205020404" pitchFamily="49" charset="0"/>
              </a:rPr>
              <a:t>EncodedCommand</a:t>
            </a:r>
            <a:r>
              <a:rPr lang="en-US" sz="1400" b="1" dirty="0">
                <a:solidFill>
                  <a:schemeClr val="tx1">
                    <a:lumMod val="50000"/>
                  </a:schemeClr>
                </a:solidFill>
                <a:latin typeface="Consolas" panose="020B0609020204030204" pitchFamily="49" charset="0"/>
                <a:cs typeface="Courier New" panose="02070309020205020404" pitchFamily="49" charset="0"/>
              </a:rPr>
              <a:t>*"</a:t>
            </a: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"*-enc*"</a:t>
            </a:r>
            <a:r>
              <a:rPr lang="en-US" sz="1400" dirty="0">
                <a:latin typeface="Consolas" panose="020B0609020204030204" pitchFamily="49" charset="0"/>
                <a:cs typeface="Courier New" panose="02070309020205020404" pitchFamily="49" charset="0"/>
              </a:rPr>
              <a:t> -v </a:t>
            </a:r>
            <a:r>
              <a:rPr lang="en-US" sz="1400" b="1" dirty="0">
                <a:solidFill>
                  <a:schemeClr val="tx1">
                    <a:lumMod val="50000"/>
                  </a:schemeClr>
                </a:solidFill>
                <a:latin typeface="Consolas" panose="020B0609020204030204" pitchFamily="49" charset="0"/>
                <a:cs typeface="Courier New" panose="02070309020205020404" pitchFamily="49" charset="0"/>
              </a:rPr>
              <a:t>"*-Command*"</a:t>
            </a:r>
          </a:p>
          <a:p>
            <a:pPr>
              <a:spcBef>
                <a:spcPts val="0"/>
              </a:spcBef>
            </a:pPr>
            <a:r>
              <a:rPr lang="en-US" sz="1400" dirty="0">
                <a:latin typeface="Consolas" panose="020B0609020204030204" pitchFamily="49" charset="0"/>
                <a:cs typeface="Courier New" panose="02070309020205020404" pitchFamily="49" charset="0"/>
              </a:rPr>
              <a:t>                    }</a:t>
            </a:r>
          </a:p>
          <a:p>
            <a:pPr>
              <a:spcBef>
                <a:spcPts val="0"/>
              </a:spcBef>
            </a:pPr>
            <a:r>
              <a:rPr lang="en-US" sz="1400" dirty="0">
                <a:latin typeface="Consolas" panose="020B0609020204030204" pitchFamily="49" charset="0"/>
                <a:cs typeface="Courier New" panose="02070309020205020404" pitchFamily="49" charset="0"/>
              </a:rPr>
              <a:t>                    Include -access "CREATE"</a:t>
            </a:r>
          </a:p>
          <a:p>
            <a:pPr>
              <a:spcBef>
                <a:spcPts val="0"/>
              </a:spcBef>
            </a:pPr>
            <a:r>
              <a:rPr lang="en-US" sz="1400" dirty="0">
                <a:latin typeface="Consolas" panose="020B0609020204030204" pitchFamily="49" charset="0"/>
                <a:cs typeface="Courier New" panose="02070309020205020404" pitchFamily="49" charset="0"/>
              </a:rPr>
              <a:t>                }</a:t>
            </a:r>
          </a:p>
          <a:p>
            <a:pPr>
              <a:spcBef>
                <a:spcPts val="0"/>
              </a:spcBef>
            </a:pPr>
            <a:r>
              <a:rPr lang="en-US" sz="1400" dirty="0">
                <a:latin typeface="Consolas" panose="020B0609020204030204" pitchFamily="49" charset="0"/>
                <a:cs typeface="Courier New" panose="02070309020205020404" pitchFamily="49" charset="0"/>
              </a:rPr>
              <a:t>            }</a:t>
            </a:r>
          </a:p>
          <a:p>
            <a:pPr>
              <a:spcBef>
                <a:spcPts val="0"/>
              </a:spcBef>
            </a:pPr>
            <a:r>
              <a:rPr lang="en-US" sz="1400" dirty="0">
                <a:latin typeface="Consolas" panose="020B0609020204030204" pitchFamily="49" charset="0"/>
                <a:cs typeface="Courier New" panose="02070309020205020404" pitchFamily="49" charset="0"/>
              </a:rPr>
              <a:t>        }</a:t>
            </a:r>
          </a:p>
          <a:p>
            <a:pPr>
              <a:spcBef>
                <a:spcPts val="0"/>
              </a:spcBef>
            </a:pPr>
            <a:r>
              <a:rPr lang="en-US" sz="1400" dirty="0">
                <a:latin typeface="Consolas" panose="020B0609020204030204" pitchFamily="49" charset="0"/>
                <a:cs typeface="Courier New" panose="02070309020205020404" pitchFamily="49" charset="0"/>
              </a:rPr>
              <a:t>    }</a:t>
            </a:r>
          </a:p>
          <a:p>
            <a:pPr>
              <a:spcBef>
                <a:spcPts val="0"/>
              </a:spcBef>
            </a:pPr>
            <a:r>
              <a:rPr lang="en-US" sz="1400" dirty="0">
                <a:latin typeface="Consolas" panose="020B0609020204030204" pitchFamily="49" charset="0"/>
                <a:cs typeface="Courier New" panose="02070309020205020404" pitchFamily="49" charset="0"/>
              </a:rPr>
              <a:t>}</a:t>
            </a:r>
          </a:p>
        </p:txBody>
      </p:sp>
      <p:sp>
        <p:nvSpPr>
          <p:cNvPr id="2" name="Content Placeholder 1">
            <a:extLst>
              <a:ext uri="{FF2B5EF4-FFF2-40B4-BE49-F238E27FC236}">
                <a16:creationId xmlns:a16="http://schemas.microsoft.com/office/drawing/2014/main" id="{3867699F-40E1-4928-8E38-194F3483F5E2}"/>
              </a:ext>
            </a:extLst>
          </p:cNvPr>
          <p:cNvSpPr>
            <a:spLocks noGrp="1"/>
          </p:cNvSpPr>
          <p:nvPr>
            <p:ph sz="half" idx="4294967295"/>
          </p:nvPr>
        </p:nvSpPr>
        <p:spPr>
          <a:xfrm>
            <a:off x="6548438" y="1784350"/>
            <a:ext cx="5186362" cy="1263650"/>
          </a:xfrm>
        </p:spPr>
        <p:txBody>
          <a:bodyPr/>
          <a:lstStyle/>
          <a:p>
            <a:pPr marL="125412" lvl="1" indent="0">
              <a:buNone/>
            </a:pPr>
            <a:r>
              <a:rPr lang="en-US" dirty="0"/>
              <a:t>The rule will fire when hitting the last chain link, in this case, when PowerShell is created.</a:t>
            </a:r>
          </a:p>
        </p:txBody>
      </p:sp>
    </p:spTree>
    <p:extLst>
      <p:ext uri="{BB962C8B-B14F-4D97-AF65-F5344CB8AC3E}">
        <p14:creationId xmlns:p14="http://schemas.microsoft.com/office/powerpoint/2010/main" val="2124426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B8F7-75F0-9C4E-BA87-1BCD9473A714}"/>
              </a:ext>
            </a:extLst>
          </p:cNvPr>
          <p:cNvSpPr>
            <a:spLocks noGrp="1"/>
          </p:cNvSpPr>
          <p:nvPr>
            <p:ph type="title"/>
          </p:nvPr>
        </p:nvSpPr>
        <p:spPr/>
        <p:txBody>
          <a:bodyPr/>
          <a:lstStyle/>
          <a:p>
            <a:r>
              <a:rPr lang="en-US" dirty="0"/>
              <a:t>Common Applications Running at High Integrity? </a:t>
            </a:r>
          </a:p>
        </p:txBody>
      </p:sp>
      <p:sp>
        <p:nvSpPr>
          <p:cNvPr id="5" name="Content Placeholder 4">
            <a:extLst>
              <a:ext uri="{FF2B5EF4-FFF2-40B4-BE49-F238E27FC236}">
                <a16:creationId xmlns:a16="http://schemas.microsoft.com/office/drawing/2014/main" id="{5A18FB40-47DF-C040-BEE3-43FE1D20D991}"/>
              </a:ext>
            </a:extLst>
          </p:cNvPr>
          <p:cNvSpPr>
            <a:spLocks noGrp="1"/>
          </p:cNvSpPr>
          <p:nvPr>
            <p:ph sz="half" idx="1"/>
          </p:nvPr>
        </p:nvSpPr>
        <p:spPr/>
        <p:txBody>
          <a:bodyPr/>
          <a:lstStyle/>
          <a:p>
            <a:pPr marL="457200" indent="-457200">
              <a:buFont typeface="Arial" panose="020B0604020202020204" pitchFamily="34" charset="0"/>
              <a:buChar char="•"/>
            </a:pPr>
            <a:r>
              <a:rPr lang="en-US" sz="2600" dirty="0"/>
              <a:t>Starting with Vista, Windows use Integrity Levels (IL) based isolation to running processes. The IL represents the level of trustworthiness of an object. </a:t>
            </a:r>
          </a:p>
          <a:p>
            <a:pPr marL="457200" indent="-457200">
              <a:buFont typeface="Arial" panose="020B0604020202020204" pitchFamily="34" charset="0"/>
              <a:buChar char="•"/>
            </a:pPr>
            <a:r>
              <a:rPr lang="en-US" sz="2600" dirty="0"/>
              <a:t>Goal is to selectively restrict the access permissions in contexts that are considered to be less trustworthy.</a:t>
            </a:r>
          </a:p>
          <a:p>
            <a:pPr marL="457200" indent="-457200">
              <a:buFont typeface="Arial" panose="020B0604020202020204" pitchFamily="34" charset="0"/>
              <a:buChar char="•"/>
            </a:pPr>
            <a:r>
              <a:rPr lang="en-US" sz="2600" dirty="0"/>
              <a:t>i.e. why would </a:t>
            </a:r>
            <a:r>
              <a:rPr lang="en-US" sz="2600" b="1" dirty="0"/>
              <a:t>calc</a:t>
            </a:r>
            <a:r>
              <a:rPr lang="en-US" sz="2600" dirty="0"/>
              <a:t>, </a:t>
            </a:r>
            <a:r>
              <a:rPr lang="en-US" sz="2600" b="1" dirty="0"/>
              <a:t>notepad</a:t>
            </a:r>
            <a:r>
              <a:rPr lang="en-US" sz="2600" dirty="0"/>
              <a:t> or </a:t>
            </a:r>
            <a:r>
              <a:rPr lang="en-US" sz="2600" b="1" dirty="0" err="1"/>
              <a:t>mspaint</a:t>
            </a:r>
            <a:r>
              <a:rPr lang="en-US" sz="2600" dirty="0"/>
              <a:t> run with </a:t>
            </a:r>
            <a:r>
              <a:rPr lang="en-US" sz="2600" b="1" u="sng" dirty="0"/>
              <a:t>HIGH</a:t>
            </a:r>
            <a:r>
              <a:rPr lang="en-US" sz="2600" dirty="0"/>
              <a:t> integrity?</a:t>
            </a:r>
          </a:p>
        </p:txBody>
      </p:sp>
      <p:sp>
        <p:nvSpPr>
          <p:cNvPr id="6" name="Content Placeholder 5">
            <a:extLst>
              <a:ext uri="{FF2B5EF4-FFF2-40B4-BE49-F238E27FC236}">
                <a16:creationId xmlns:a16="http://schemas.microsoft.com/office/drawing/2014/main" id="{D8F3B271-0F31-7046-83A8-DD9E09603B4C}"/>
              </a:ext>
            </a:extLst>
          </p:cNvPr>
          <p:cNvSpPr>
            <a:spLocks noGrp="1"/>
          </p:cNvSpPr>
          <p:nvPr>
            <p:ph sz="half" idx="2"/>
          </p:nvPr>
        </p:nvSpPr>
        <p:spPr/>
        <p:txBody>
          <a:bodyPr/>
          <a:lstStyle/>
          <a:p>
            <a:r>
              <a:rPr lang="en-US" dirty="0"/>
              <a:t>Windows Vista defines four integrity levels: </a:t>
            </a:r>
          </a:p>
          <a:p>
            <a:pPr marL="457200" indent="-457200">
              <a:buFont typeface="Arial" panose="020B0604020202020204" pitchFamily="34" charset="0"/>
              <a:buChar char="•"/>
            </a:pPr>
            <a:r>
              <a:rPr lang="en-US" sz="2400" i="1" dirty="0"/>
              <a:t>Low</a:t>
            </a:r>
            <a:r>
              <a:rPr lang="en-US" sz="2400" dirty="0"/>
              <a:t> (</a:t>
            </a:r>
            <a:r>
              <a:rPr lang="en-US" sz="2400" i="1" dirty="0"/>
              <a:t>SID:</a:t>
            </a:r>
            <a:r>
              <a:rPr lang="en-US" sz="2400" dirty="0"/>
              <a:t> S-1-16-4096)</a:t>
            </a:r>
          </a:p>
          <a:p>
            <a:pPr marL="457200" indent="-457200">
              <a:buFont typeface="Arial" panose="020B0604020202020204" pitchFamily="34" charset="0"/>
              <a:buChar char="•"/>
            </a:pPr>
            <a:r>
              <a:rPr lang="en-US" sz="2400" i="1" dirty="0"/>
              <a:t>Medium</a:t>
            </a:r>
            <a:r>
              <a:rPr lang="en-US" sz="2400" dirty="0"/>
              <a:t> (</a:t>
            </a:r>
            <a:r>
              <a:rPr lang="en-US" sz="2400" i="1" dirty="0"/>
              <a:t>SID:</a:t>
            </a:r>
            <a:r>
              <a:rPr lang="en-US" sz="2400" dirty="0"/>
              <a:t> S-1-16-8192)</a:t>
            </a:r>
          </a:p>
          <a:p>
            <a:pPr marL="457200" indent="-457200">
              <a:buFont typeface="Arial" panose="020B0604020202020204" pitchFamily="34" charset="0"/>
              <a:buChar char="•"/>
            </a:pPr>
            <a:r>
              <a:rPr lang="en-US" sz="2400" i="1" dirty="0"/>
              <a:t>High</a:t>
            </a:r>
            <a:r>
              <a:rPr lang="en-US" sz="2400" dirty="0"/>
              <a:t> (</a:t>
            </a:r>
            <a:r>
              <a:rPr lang="en-US" sz="2400" i="1" dirty="0"/>
              <a:t>SID:</a:t>
            </a:r>
            <a:r>
              <a:rPr lang="en-US" sz="2400" dirty="0"/>
              <a:t> S-1-16-12288)</a:t>
            </a:r>
          </a:p>
          <a:p>
            <a:pPr marL="457200" indent="-457200">
              <a:buFont typeface="Arial" panose="020B0604020202020204" pitchFamily="34" charset="0"/>
              <a:buChar char="•"/>
            </a:pPr>
            <a:r>
              <a:rPr lang="en-US" sz="2400" i="1" dirty="0"/>
              <a:t>System</a:t>
            </a:r>
            <a:r>
              <a:rPr lang="en-US" sz="2400" dirty="0"/>
              <a:t> (</a:t>
            </a:r>
            <a:r>
              <a:rPr lang="en-US" sz="2400" i="1" dirty="0"/>
              <a:t>SID:</a:t>
            </a:r>
            <a:r>
              <a:rPr lang="en-US" sz="2400" dirty="0"/>
              <a:t> S-1-16-16384)</a:t>
            </a:r>
            <a:endParaRPr lang="en-US" sz="2400" baseline="30000" dirty="0"/>
          </a:p>
          <a:p>
            <a:endParaRPr lang="en-US" baseline="30000" dirty="0"/>
          </a:p>
          <a:p>
            <a:r>
              <a:rPr lang="en-US" dirty="0"/>
              <a:t>By default, processes started by a regular user gain a </a:t>
            </a:r>
            <a:r>
              <a:rPr lang="en-US" i="1" dirty="0"/>
              <a:t>Medium</a:t>
            </a:r>
            <a:r>
              <a:rPr lang="en-US" dirty="0"/>
              <a:t> IL and </a:t>
            </a:r>
            <a:r>
              <a:rPr lang="en-US" dirty="0">
                <a:hlinkClick r:id="rId3" tooltip="User Account Control"/>
              </a:rPr>
              <a:t>elevated</a:t>
            </a:r>
            <a:r>
              <a:rPr lang="en-US" dirty="0"/>
              <a:t> processes have </a:t>
            </a:r>
            <a:r>
              <a:rPr lang="en-US" i="1" dirty="0"/>
              <a:t>High</a:t>
            </a:r>
            <a:r>
              <a:rPr lang="en-US" dirty="0"/>
              <a:t> IL.</a:t>
            </a:r>
          </a:p>
        </p:txBody>
      </p:sp>
    </p:spTree>
    <p:extLst>
      <p:ext uri="{BB962C8B-B14F-4D97-AF65-F5344CB8AC3E}">
        <p14:creationId xmlns:p14="http://schemas.microsoft.com/office/powerpoint/2010/main" val="117693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Expert Rule Example: Common Applications Running at High Integrity? </a:t>
            </a:r>
          </a:p>
        </p:txBody>
      </p:sp>
      <p:sp>
        <p:nvSpPr>
          <p:cNvPr id="3" name="Content Placeholder 2"/>
          <p:cNvSpPr>
            <a:spLocks noGrp="1"/>
          </p:cNvSpPr>
          <p:nvPr>
            <p:ph idx="1"/>
          </p:nvPr>
        </p:nvSpPr>
        <p:spPr/>
        <p:txBody>
          <a:bodyPr/>
          <a:lstStyle/>
          <a:p>
            <a:pPr>
              <a:lnSpc>
                <a:spcPts val="667"/>
              </a:lnSpc>
              <a:spcAft>
                <a:spcPts val="133"/>
              </a:spcAft>
            </a:pPr>
            <a:br>
              <a:rPr lang="en-US" sz="1600" dirty="0">
                <a:latin typeface="Consolas" panose="020B0609020204030204" pitchFamily="49" charset="0"/>
                <a:cs typeface="Courier New" panose="02070309020205020404" pitchFamily="49" charset="0"/>
              </a:rPr>
            </a:br>
            <a:r>
              <a:rPr lang="en-US" sz="1600" dirty="0">
                <a:latin typeface="Consolas" panose="020B0609020204030204" pitchFamily="49" charset="0"/>
                <a:cs typeface="Courier New" panose="02070309020205020404" pitchFamily="49" charset="0"/>
              </a:rPr>
              <a:t>Rule {</a:t>
            </a:r>
          </a:p>
          <a:p>
            <a:pPr>
              <a:lnSpc>
                <a:spcPts val="667"/>
              </a:lnSpc>
              <a:spcAft>
                <a:spcPts val="133"/>
              </a:spcAft>
            </a:pPr>
            <a:r>
              <a:rPr lang="en-US" sz="1600" dirty="0">
                <a:latin typeface="Consolas" panose="020B0609020204030204" pitchFamily="49" charset="0"/>
                <a:cs typeface="Courier New" panose="02070309020205020404" pitchFamily="49" charset="0"/>
              </a:rPr>
              <a:t>Process {</a:t>
            </a:r>
          </a:p>
          <a:p>
            <a:pPr>
              <a:lnSpc>
                <a:spcPts val="667"/>
              </a:lnSpc>
              <a:spcAft>
                <a:spcPts val="133"/>
              </a:spcAft>
            </a:pPr>
            <a:r>
              <a:rPr lang="en-US" sz="1600" dirty="0">
                <a:latin typeface="Consolas" panose="020B0609020204030204" pitchFamily="49" charset="0"/>
                <a:cs typeface="Courier New" panose="02070309020205020404" pitchFamily="49" charset="0"/>
              </a:rPr>
              <a:t>       Include OBJECT_NAME { -v "*.exe" }</a:t>
            </a:r>
          </a:p>
          <a:p>
            <a:pPr>
              <a:lnSpc>
                <a:spcPts val="667"/>
              </a:lnSpc>
              <a:spcAft>
                <a:spcPts val="133"/>
              </a:spcAft>
            </a:pPr>
            <a:r>
              <a:rPr lang="en-US" sz="1600" dirty="0">
                <a:latin typeface="Consolas" panose="020B0609020204030204" pitchFamily="49" charset="0"/>
                <a:cs typeface="Courier New" panose="02070309020205020404" pitchFamily="49" charset="0"/>
              </a:rPr>
              <a:t>}</a:t>
            </a:r>
          </a:p>
          <a:p>
            <a:pPr>
              <a:lnSpc>
                <a:spcPts val="667"/>
              </a:lnSpc>
              <a:spcAft>
                <a:spcPts val="133"/>
              </a:spcAft>
            </a:pPr>
            <a:r>
              <a:rPr lang="en-US" sz="1600" dirty="0">
                <a:latin typeface="Consolas" panose="020B0609020204030204" pitchFamily="49" charset="0"/>
                <a:cs typeface="Courier New" panose="02070309020205020404" pitchFamily="49" charset="0"/>
              </a:rPr>
              <a:t>Target {</a:t>
            </a:r>
          </a:p>
          <a:p>
            <a:pPr>
              <a:lnSpc>
                <a:spcPts val="667"/>
              </a:lnSpc>
              <a:spcAft>
                <a:spcPts val="133"/>
              </a:spcAft>
            </a:pPr>
            <a:r>
              <a:rPr lang="en-US" sz="1600" dirty="0">
                <a:latin typeface="Consolas" panose="020B0609020204030204" pitchFamily="49" charset="0"/>
                <a:cs typeface="Courier New" panose="02070309020205020404" pitchFamily="49" charset="0"/>
              </a:rPr>
              <a:t>Match PROCESS { </a:t>
            </a:r>
          </a:p>
          <a:p>
            <a:pPr>
              <a:lnSpc>
                <a:spcPts val="667"/>
              </a:lnSpc>
              <a:spcAft>
                <a:spcPts val="133"/>
              </a:spcAft>
            </a:pPr>
            <a:r>
              <a:rPr lang="en-US" sz="1600" dirty="0">
                <a:latin typeface="Consolas" panose="020B0609020204030204" pitchFamily="49" charset="0"/>
                <a:cs typeface="Courier New" panose="02070309020205020404" pitchFamily="49" charset="0"/>
              </a:rPr>
              <a:t>       Include OBJECT_NAME {</a:t>
            </a:r>
          </a:p>
          <a:p>
            <a:pPr>
              <a:lnSpc>
                <a:spcPts val="667"/>
              </a:lnSpc>
              <a:spcAft>
                <a:spcPts val="133"/>
              </a:spcAft>
            </a:pPr>
            <a:r>
              <a:rPr lang="en-US" sz="1600" dirty="0">
                <a:latin typeface="Consolas" panose="020B0609020204030204" pitchFamily="49" charset="0"/>
                <a:cs typeface="Courier New" panose="02070309020205020404" pitchFamily="49" charset="0"/>
              </a:rPr>
              <a:t>           -v </a:t>
            </a:r>
            <a:r>
              <a:rPr lang="en-US" sz="1600" dirty="0">
                <a:highlight>
                  <a:srgbClr val="00FFFF"/>
                </a:highlight>
                <a:latin typeface="Consolas" panose="020B0609020204030204" pitchFamily="49" charset="0"/>
                <a:cs typeface="Courier New" panose="02070309020205020404" pitchFamily="49" charset="0"/>
              </a:rPr>
              <a:t>"calc.exe"</a:t>
            </a:r>
          </a:p>
          <a:p>
            <a:pPr>
              <a:lnSpc>
                <a:spcPts val="667"/>
              </a:lnSpc>
              <a:spcAft>
                <a:spcPts val="133"/>
              </a:spcAft>
            </a:pPr>
            <a:r>
              <a:rPr lang="en-US" sz="1600" dirty="0">
                <a:latin typeface="Consolas" panose="020B0609020204030204" pitchFamily="49" charset="0"/>
                <a:cs typeface="Courier New" panose="02070309020205020404" pitchFamily="49" charset="0"/>
              </a:rPr>
              <a:t>           -v </a:t>
            </a:r>
            <a:r>
              <a:rPr lang="en-US" sz="1600" dirty="0">
                <a:highlight>
                  <a:srgbClr val="00FFFF"/>
                </a:highlight>
                <a:latin typeface="Consolas" panose="020B0609020204030204" pitchFamily="49" charset="0"/>
                <a:cs typeface="Courier New" panose="02070309020205020404" pitchFamily="49" charset="0"/>
              </a:rPr>
              <a:t>"notepad.exe"</a:t>
            </a:r>
          </a:p>
          <a:p>
            <a:pPr>
              <a:lnSpc>
                <a:spcPts val="667"/>
              </a:lnSpc>
              <a:spcAft>
                <a:spcPts val="133"/>
              </a:spcAft>
            </a:pPr>
            <a:r>
              <a:rPr lang="en-US" sz="1600" dirty="0">
                <a:latin typeface="Consolas" panose="020B0609020204030204" pitchFamily="49" charset="0"/>
                <a:cs typeface="Courier New" panose="02070309020205020404" pitchFamily="49" charset="0"/>
              </a:rPr>
              <a:t>       }</a:t>
            </a:r>
          </a:p>
          <a:p>
            <a:pPr>
              <a:lnSpc>
                <a:spcPts val="667"/>
              </a:lnSpc>
              <a:spcAft>
                <a:spcPts val="133"/>
              </a:spcAft>
            </a:pPr>
            <a:r>
              <a:rPr lang="en-US" sz="1600" dirty="0">
                <a:latin typeface="Consolas" panose="020B0609020204030204" pitchFamily="49" charset="0"/>
                <a:cs typeface="Courier New" panose="02070309020205020404" pitchFamily="49" charset="0"/>
              </a:rPr>
              <a:t>       Include GROUP_SID { -v </a:t>
            </a:r>
            <a:r>
              <a:rPr lang="en-US" sz="1600" dirty="0">
                <a:highlight>
                  <a:srgbClr val="FFFF00"/>
                </a:highlight>
                <a:latin typeface="Consolas" panose="020B0609020204030204" pitchFamily="49" charset="0"/>
                <a:cs typeface="Courier New" panose="02070309020205020404" pitchFamily="49" charset="0"/>
              </a:rPr>
              <a:t>"S-1-16-12288"</a:t>
            </a:r>
            <a:r>
              <a:rPr lang="en-US" sz="1600" dirty="0">
                <a:latin typeface="Consolas" panose="020B0609020204030204" pitchFamily="49" charset="0"/>
                <a:cs typeface="Courier New" panose="02070309020205020404" pitchFamily="49" charset="0"/>
              </a:rPr>
              <a:t> }</a:t>
            </a:r>
          </a:p>
          <a:p>
            <a:pPr>
              <a:lnSpc>
                <a:spcPts val="667"/>
              </a:lnSpc>
              <a:spcAft>
                <a:spcPts val="133"/>
              </a:spcAft>
            </a:pPr>
            <a:r>
              <a:rPr lang="en-US" sz="1600" dirty="0">
                <a:latin typeface="Consolas" panose="020B0609020204030204" pitchFamily="49" charset="0"/>
                <a:cs typeface="Courier New" panose="02070309020205020404" pitchFamily="49" charset="0"/>
              </a:rPr>
              <a:t>       Include -access "CREATE"</a:t>
            </a:r>
          </a:p>
          <a:p>
            <a:pPr>
              <a:lnSpc>
                <a:spcPts val="667"/>
              </a:lnSpc>
              <a:spcAft>
                <a:spcPts val="133"/>
              </a:spcAft>
            </a:pPr>
            <a:r>
              <a:rPr lang="en-US" sz="1600" dirty="0">
                <a:latin typeface="Consolas" panose="020B0609020204030204" pitchFamily="49" charset="0"/>
                <a:cs typeface="Courier New" panose="02070309020205020404" pitchFamily="49" charset="0"/>
              </a:rPr>
              <a:t>       }</a:t>
            </a:r>
          </a:p>
          <a:p>
            <a:pPr>
              <a:lnSpc>
                <a:spcPts val="667"/>
              </a:lnSpc>
              <a:spcAft>
                <a:spcPts val="133"/>
              </a:spcAft>
            </a:pPr>
            <a:r>
              <a:rPr lang="en-US" sz="1600" dirty="0">
                <a:latin typeface="Consolas" panose="020B0609020204030204" pitchFamily="49" charset="0"/>
                <a:cs typeface="Courier New" panose="02070309020205020404" pitchFamily="49" charset="0"/>
              </a:rPr>
              <a:t>}</a:t>
            </a:r>
          </a:p>
          <a:p>
            <a:pPr>
              <a:lnSpc>
                <a:spcPts val="667"/>
              </a:lnSpc>
              <a:spcAft>
                <a:spcPts val="133"/>
              </a:spcAft>
            </a:pPr>
            <a:r>
              <a:rPr lang="en-US" sz="1600" dirty="0">
                <a:latin typeface="Consolas" panose="020B0609020204030204" pitchFamily="49" charset="0"/>
                <a:cs typeface="Courier New" panose="02070309020205020404" pitchFamily="49" charset="0"/>
              </a:rPr>
              <a:t>}</a:t>
            </a:r>
          </a:p>
        </p:txBody>
      </p:sp>
      <p:sp>
        <p:nvSpPr>
          <p:cNvPr id="4" name="Content Placeholder 3">
            <a:extLst>
              <a:ext uri="{FF2B5EF4-FFF2-40B4-BE49-F238E27FC236}">
                <a16:creationId xmlns:a16="http://schemas.microsoft.com/office/drawing/2014/main" id="{51D9A3CD-9B57-4DE9-A3C4-E3B8429C9723}"/>
              </a:ext>
            </a:extLst>
          </p:cNvPr>
          <p:cNvSpPr>
            <a:spLocks noGrp="1"/>
          </p:cNvSpPr>
          <p:nvPr>
            <p:ph sz="half" idx="4294967295"/>
          </p:nvPr>
        </p:nvSpPr>
        <p:spPr>
          <a:xfrm>
            <a:off x="6548438" y="1784350"/>
            <a:ext cx="5643562" cy="4349750"/>
          </a:xfrm>
        </p:spPr>
        <p:txBody>
          <a:bodyPr/>
          <a:lstStyle/>
          <a:p>
            <a:r>
              <a:rPr lang="en-US" dirty="0"/>
              <a:t>This kind of applications are not supposed to be running at high integrity level, and they are every time a good target for the attackers.</a:t>
            </a:r>
          </a:p>
        </p:txBody>
      </p:sp>
      <p:cxnSp>
        <p:nvCxnSpPr>
          <p:cNvPr id="5" name="Connector: Elbow 4">
            <a:extLst>
              <a:ext uri="{FF2B5EF4-FFF2-40B4-BE49-F238E27FC236}">
                <a16:creationId xmlns:a16="http://schemas.microsoft.com/office/drawing/2014/main" id="{4CB954D3-9B37-4A24-8C53-957F38B511B1}"/>
              </a:ext>
            </a:extLst>
          </p:cNvPr>
          <p:cNvCxnSpPr>
            <a:cxnSpLocks/>
          </p:cNvCxnSpPr>
          <p:nvPr/>
        </p:nvCxnSpPr>
        <p:spPr>
          <a:xfrm rot="10800000" flipV="1">
            <a:off x="3833342" y="2514600"/>
            <a:ext cx="2567458" cy="56528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04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4CA785-DD49-9846-BE59-B2FD52A03A86}"/>
              </a:ext>
            </a:extLst>
          </p:cNvPr>
          <p:cNvSpPr>
            <a:spLocks noGrp="1"/>
          </p:cNvSpPr>
          <p:nvPr>
            <p:ph type="title"/>
          </p:nvPr>
        </p:nvSpPr>
        <p:spPr/>
        <p:txBody>
          <a:bodyPr/>
          <a:lstStyle/>
          <a:p>
            <a:r>
              <a:rPr lang="en-US" dirty="0"/>
              <a:t>Remember, a Blocked Event is NEVER Block &amp; Forget</a:t>
            </a:r>
          </a:p>
        </p:txBody>
      </p:sp>
      <p:pic>
        <p:nvPicPr>
          <p:cNvPr id="2" name="Content Placeholder 1">
            <a:extLst>
              <a:ext uri="{FF2B5EF4-FFF2-40B4-BE49-F238E27FC236}">
                <a16:creationId xmlns:a16="http://schemas.microsoft.com/office/drawing/2014/main" id="{019C4141-6100-C741-9F0B-536F6A10E6A4}"/>
              </a:ext>
            </a:extLst>
          </p:cNvPr>
          <p:cNvPicPr>
            <a:picLocks noGrp="1" noChangeAspect="1"/>
          </p:cNvPicPr>
          <p:nvPr>
            <p:ph idx="1"/>
          </p:nvPr>
        </p:nvPicPr>
        <p:blipFill>
          <a:blip r:embed="rId3"/>
          <a:stretch>
            <a:fillRect/>
          </a:stretch>
        </p:blipFill>
        <p:spPr>
          <a:xfrm>
            <a:off x="1733550" y="1346200"/>
            <a:ext cx="8724900" cy="4775200"/>
          </a:xfrm>
          <a:prstGeom prst="rect">
            <a:avLst/>
          </a:prstGeom>
        </p:spPr>
      </p:pic>
    </p:spTree>
    <p:extLst>
      <p:ext uri="{BB962C8B-B14F-4D97-AF65-F5344CB8AC3E}">
        <p14:creationId xmlns:p14="http://schemas.microsoft.com/office/powerpoint/2010/main" val="1742752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386F-4F4C-AA46-BAC9-7A0370F4825B}"/>
              </a:ext>
            </a:extLst>
          </p:cNvPr>
          <p:cNvSpPr>
            <a:spLocks noGrp="1"/>
          </p:cNvSpPr>
          <p:nvPr>
            <p:ph type="title"/>
          </p:nvPr>
        </p:nvSpPr>
        <p:spPr/>
        <p:txBody>
          <a:bodyPr/>
          <a:lstStyle/>
          <a:p>
            <a:r>
              <a:rPr lang="en-US" dirty="0"/>
              <a:t>How Do You Architect for Prevention + Detection + Response</a:t>
            </a:r>
          </a:p>
        </p:txBody>
      </p:sp>
      <p:sp>
        <p:nvSpPr>
          <p:cNvPr id="5" name="Content Placeholder 4">
            <a:extLst>
              <a:ext uri="{FF2B5EF4-FFF2-40B4-BE49-F238E27FC236}">
                <a16:creationId xmlns:a16="http://schemas.microsoft.com/office/drawing/2014/main" id="{27B2FB22-9992-AA49-9392-E9AB05549E75}"/>
              </a:ext>
            </a:extLst>
          </p:cNvPr>
          <p:cNvSpPr>
            <a:spLocks noGrp="1"/>
          </p:cNvSpPr>
          <p:nvPr>
            <p:ph sz="half" idx="1"/>
          </p:nvPr>
        </p:nvSpPr>
        <p:spPr/>
        <p:txBody>
          <a:bodyPr/>
          <a:lstStyle/>
          <a:p>
            <a:r>
              <a:rPr lang="en-US" sz="2800" dirty="0"/>
              <a:t>In past webinars we’ve talked about benefits of purple teaming as practical threat modeling:</a:t>
            </a:r>
          </a:p>
          <a:p>
            <a:pPr marL="457200" indent="-457200">
              <a:buFont typeface="Arial" panose="020B0604020202020204" pitchFamily="34" charset="0"/>
              <a:buChar char="•"/>
            </a:pPr>
            <a:r>
              <a:rPr lang="en-US" sz="1800" dirty="0">
                <a:hlinkClick r:id="rId3"/>
              </a:rPr>
              <a:t>https://www.sans.org/webcasts/defensible-security-architecture-engineering-2-thinking-red-acting-blue-mindset-actions-109710</a:t>
            </a:r>
            <a:endParaRPr lang="en-US" sz="1800" dirty="0"/>
          </a:p>
          <a:p>
            <a:endParaRPr lang="en-US" sz="2800" dirty="0"/>
          </a:p>
        </p:txBody>
      </p:sp>
      <p:sp>
        <p:nvSpPr>
          <p:cNvPr id="4" name="Content Placeholder 3">
            <a:extLst>
              <a:ext uri="{FF2B5EF4-FFF2-40B4-BE49-F238E27FC236}">
                <a16:creationId xmlns:a16="http://schemas.microsoft.com/office/drawing/2014/main" id="{E0D55795-6B91-994C-924E-072401E78503}"/>
              </a:ext>
            </a:extLst>
          </p:cNvPr>
          <p:cNvSpPr>
            <a:spLocks noGrp="1"/>
          </p:cNvSpPr>
          <p:nvPr>
            <p:ph sz="half" idx="2"/>
          </p:nvPr>
        </p:nvSpPr>
        <p:spPr/>
        <p:txBody>
          <a:bodyPr/>
          <a:lstStyle/>
          <a:p>
            <a:r>
              <a:rPr lang="en-US" dirty="0"/>
              <a:t>Quoting </a:t>
            </a:r>
            <a:r>
              <a:rPr lang="en-US" dirty="0" err="1"/>
              <a:t>Schwartau</a:t>
            </a:r>
            <a:r>
              <a:rPr lang="en-US" dirty="0"/>
              <a:t>, since “</a:t>
            </a:r>
            <a:r>
              <a:rPr lang="en-US" b="1" dirty="0"/>
              <a:t>it’s the efficacy of the detection and reaction processes that really matters”</a:t>
            </a:r>
            <a:r>
              <a:rPr lang="en-US" dirty="0"/>
              <a:t>, what references can we use to architect &amp; engineer endpoint security, with a focus on Detection and Response capabilities?</a:t>
            </a:r>
          </a:p>
          <a:p>
            <a:endParaRPr lang="en-US" dirty="0"/>
          </a:p>
        </p:txBody>
      </p:sp>
      <p:pic>
        <p:nvPicPr>
          <p:cNvPr id="3" name="Picture 2">
            <a:extLst>
              <a:ext uri="{FF2B5EF4-FFF2-40B4-BE49-F238E27FC236}">
                <a16:creationId xmlns:a16="http://schemas.microsoft.com/office/drawing/2014/main" id="{9F9204A6-951F-7247-800A-63AEB4BFFEC6}"/>
              </a:ext>
            </a:extLst>
          </p:cNvPr>
          <p:cNvPicPr>
            <a:picLocks noChangeAspect="1"/>
          </p:cNvPicPr>
          <p:nvPr/>
        </p:nvPicPr>
        <p:blipFill>
          <a:blip r:embed="rId4"/>
          <a:stretch>
            <a:fillRect/>
          </a:stretch>
        </p:blipFill>
        <p:spPr>
          <a:xfrm>
            <a:off x="1089660" y="3563223"/>
            <a:ext cx="4495800" cy="2540000"/>
          </a:xfrm>
          <a:prstGeom prst="rect">
            <a:avLst/>
          </a:prstGeom>
        </p:spPr>
      </p:pic>
    </p:spTree>
    <p:extLst>
      <p:ext uri="{BB962C8B-B14F-4D97-AF65-F5344CB8AC3E}">
        <p14:creationId xmlns:p14="http://schemas.microsoft.com/office/powerpoint/2010/main" val="1398413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568CD-A557-E642-BA95-B1F4C8C6BD94}"/>
              </a:ext>
            </a:extLst>
          </p:cNvPr>
          <p:cNvSpPr>
            <a:spLocks noGrp="1"/>
          </p:cNvSpPr>
          <p:nvPr>
            <p:ph type="title"/>
          </p:nvPr>
        </p:nvSpPr>
        <p:spPr/>
        <p:txBody>
          <a:bodyPr/>
          <a:lstStyle/>
          <a:p>
            <a:r>
              <a:rPr lang="en-US" dirty="0"/>
              <a:t>The Incident Response Hierarchy of Needs by Matt Swann</a:t>
            </a:r>
          </a:p>
        </p:txBody>
      </p:sp>
      <p:pic>
        <p:nvPicPr>
          <p:cNvPr id="1026" name="Picture 2" descr="Hierarchy with explanations">
            <a:extLst>
              <a:ext uri="{FF2B5EF4-FFF2-40B4-BE49-F238E27FC236}">
                <a16:creationId xmlns:a16="http://schemas.microsoft.com/office/drawing/2014/main" id="{18AE8FCE-DBA5-174F-A512-CE0E8CC8F00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55638" y="2192971"/>
            <a:ext cx="5364162" cy="3013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erarchy with plateaus">
            <a:extLst>
              <a:ext uri="{FF2B5EF4-FFF2-40B4-BE49-F238E27FC236}">
                <a16:creationId xmlns:a16="http://schemas.microsoft.com/office/drawing/2014/main" id="{8F6AA69E-D924-344D-9672-2600C036069C}"/>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194124"/>
            <a:ext cx="5364163" cy="30110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0B2A8A9-7CF4-674A-91EA-9352060B2977}"/>
              </a:ext>
            </a:extLst>
          </p:cNvPr>
          <p:cNvSpPr/>
          <p:nvPr/>
        </p:nvSpPr>
        <p:spPr>
          <a:xfrm>
            <a:off x="2971800" y="5486400"/>
            <a:ext cx="6096000" cy="461665"/>
          </a:xfrm>
          <a:prstGeom prst="rect">
            <a:avLst/>
          </a:prstGeom>
        </p:spPr>
        <p:txBody>
          <a:bodyPr>
            <a:spAutoFit/>
          </a:bodyPr>
          <a:lstStyle/>
          <a:p>
            <a:pPr marL="0" marR="0">
              <a:spcBef>
                <a:spcPts val="0"/>
              </a:spcBef>
              <a:spcAft>
                <a:spcPts val="0"/>
              </a:spcAft>
            </a:pPr>
            <a:r>
              <a:rPr lang="en-US" sz="2400" dirty="0">
                <a:latin typeface="Calibri" panose="020F0502020204030204" pitchFamily="34" charset="0"/>
                <a:hlinkClick r:id="rId5"/>
              </a:rPr>
              <a:t>https://github.com/swannman/ircapabilities</a:t>
            </a:r>
            <a:endParaRPr lang="en-US" sz="2400" dirty="0">
              <a:latin typeface="Calibri" panose="020F0502020204030204" pitchFamily="34" charset="0"/>
            </a:endParaRPr>
          </a:p>
        </p:txBody>
      </p:sp>
    </p:spTree>
    <p:extLst>
      <p:ext uri="{BB962C8B-B14F-4D97-AF65-F5344CB8AC3E}">
        <p14:creationId xmlns:p14="http://schemas.microsoft.com/office/powerpoint/2010/main" val="59902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569A-E503-7147-97EE-65F27438794A}"/>
              </a:ext>
            </a:extLst>
          </p:cNvPr>
          <p:cNvSpPr>
            <a:spLocks noGrp="1"/>
          </p:cNvSpPr>
          <p:nvPr>
            <p:ph type="title"/>
          </p:nvPr>
        </p:nvSpPr>
        <p:spPr/>
        <p:txBody>
          <a:bodyPr/>
          <a:lstStyle/>
          <a:p>
            <a:r>
              <a:rPr lang="en-US" dirty="0"/>
              <a:t>Endpoint Security Needs: Inventory &amp; Telemetry </a:t>
            </a:r>
          </a:p>
        </p:txBody>
      </p:sp>
      <p:sp>
        <p:nvSpPr>
          <p:cNvPr id="3" name="Content Placeholder 2">
            <a:extLst>
              <a:ext uri="{FF2B5EF4-FFF2-40B4-BE49-F238E27FC236}">
                <a16:creationId xmlns:a16="http://schemas.microsoft.com/office/drawing/2014/main" id="{BB0F7233-84BD-014F-A674-91174F133BCB}"/>
              </a:ext>
            </a:extLst>
          </p:cNvPr>
          <p:cNvSpPr>
            <a:spLocks noGrp="1"/>
          </p:cNvSpPr>
          <p:nvPr>
            <p:ph sz="half" idx="1"/>
          </p:nvPr>
        </p:nvSpPr>
        <p:spPr/>
        <p:txBody>
          <a:bodyPr/>
          <a:lstStyle/>
          <a:p>
            <a:r>
              <a:rPr lang="en-US" sz="2700" dirty="0"/>
              <a:t>You can’t protect what you don’t know you have or what you can’t see.</a:t>
            </a:r>
          </a:p>
          <a:p>
            <a:r>
              <a:rPr lang="en-US" sz="2700" dirty="0"/>
              <a:t>There’s a wealth of solutions that can provide you increased visibility across your endpoints, i.e.</a:t>
            </a:r>
          </a:p>
          <a:p>
            <a:pPr marL="457200" indent="-457200">
              <a:buFont typeface="Arial" panose="020B0604020202020204" pitchFamily="34" charset="0"/>
              <a:buChar char="•"/>
            </a:pPr>
            <a:r>
              <a:rPr lang="en-US" sz="2700" dirty="0" err="1"/>
              <a:t>Sysmon</a:t>
            </a:r>
            <a:r>
              <a:rPr lang="en-US" sz="2700" dirty="0"/>
              <a:t>,</a:t>
            </a:r>
          </a:p>
          <a:p>
            <a:pPr marL="457200" indent="-457200">
              <a:buFont typeface="Arial" panose="020B0604020202020204" pitchFamily="34" charset="0"/>
              <a:buChar char="•"/>
            </a:pPr>
            <a:r>
              <a:rPr lang="en-US" sz="2700" dirty="0" err="1"/>
              <a:t>Osquery</a:t>
            </a:r>
            <a:r>
              <a:rPr lang="en-US" sz="2700" dirty="0"/>
              <a:t>,</a:t>
            </a:r>
          </a:p>
          <a:p>
            <a:pPr marL="457200" indent="-457200">
              <a:buFont typeface="Arial" panose="020B0604020202020204" pitchFamily="34" charset="0"/>
              <a:buChar char="•"/>
            </a:pPr>
            <a:r>
              <a:rPr lang="en-US" sz="2700" dirty="0"/>
              <a:t>EDR-like solutions can provide a ton of raw telemetry as well</a:t>
            </a:r>
          </a:p>
        </p:txBody>
      </p:sp>
      <p:pic>
        <p:nvPicPr>
          <p:cNvPr id="4" name="Picture 3">
            <a:extLst>
              <a:ext uri="{FF2B5EF4-FFF2-40B4-BE49-F238E27FC236}">
                <a16:creationId xmlns:a16="http://schemas.microsoft.com/office/drawing/2014/main" id="{94D4C3EC-99B1-9946-B39B-217F9F19603D}"/>
              </a:ext>
            </a:extLst>
          </p:cNvPr>
          <p:cNvPicPr>
            <a:picLocks noChangeAspect="1"/>
          </p:cNvPicPr>
          <p:nvPr/>
        </p:nvPicPr>
        <p:blipFill>
          <a:blip r:embed="rId3"/>
          <a:stretch>
            <a:fillRect/>
          </a:stretch>
        </p:blipFill>
        <p:spPr>
          <a:xfrm>
            <a:off x="7010400" y="1527962"/>
            <a:ext cx="4526280" cy="3802075"/>
          </a:xfrm>
          <a:prstGeom prst="rect">
            <a:avLst/>
          </a:prstGeom>
        </p:spPr>
      </p:pic>
    </p:spTree>
    <p:extLst>
      <p:ext uri="{BB962C8B-B14F-4D97-AF65-F5344CB8AC3E}">
        <p14:creationId xmlns:p14="http://schemas.microsoft.com/office/powerpoint/2010/main" val="1372329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9A2C-51E5-CD4D-9DE7-CF2A3DBAE288}"/>
              </a:ext>
            </a:extLst>
          </p:cNvPr>
          <p:cNvSpPr>
            <a:spLocks noGrp="1"/>
          </p:cNvSpPr>
          <p:nvPr>
            <p:ph type="title"/>
          </p:nvPr>
        </p:nvSpPr>
        <p:spPr/>
        <p:txBody>
          <a:bodyPr/>
          <a:lstStyle/>
          <a:p>
            <a:r>
              <a:rPr lang="en-US" dirty="0"/>
              <a:t>Questions &amp; Answers: </a:t>
            </a:r>
            <a:r>
              <a:rPr lang="en-US" dirty="0" err="1"/>
              <a:t>osquery</a:t>
            </a:r>
            <a:endParaRPr lang="en-US" dirty="0"/>
          </a:p>
        </p:txBody>
      </p:sp>
      <p:sp>
        <p:nvSpPr>
          <p:cNvPr id="3" name="Content Placeholder 2">
            <a:extLst>
              <a:ext uri="{FF2B5EF4-FFF2-40B4-BE49-F238E27FC236}">
                <a16:creationId xmlns:a16="http://schemas.microsoft.com/office/drawing/2014/main" id="{5298B601-FC3D-B64F-8233-960FED6AAA5E}"/>
              </a:ext>
            </a:extLst>
          </p:cNvPr>
          <p:cNvSpPr>
            <a:spLocks noGrp="1"/>
          </p:cNvSpPr>
          <p:nvPr>
            <p:ph idx="1"/>
          </p:nvPr>
        </p:nvSpPr>
        <p:spPr/>
        <p:txBody>
          <a:bodyPr>
            <a:normAutofit fontScale="92500" lnSpcReduction="20000"/>
          </a:bodyPr>
          <a:lstStyle/>
          <a:p>
            <a:pPr marL="0" indent="0">
              <a:buNone/>
            </a:pPr>
            <a:r>
              <a:rPr lang="en-US" dirty="0"/>
              <a:t>Open-source endpoint</a:t>
            </a:r>
          </a:p>
          <a:p>
            <a:pPr marL="0" indent="0">
              <a:buNone/>
            </a:pPr>
            <a:r>
              <a:rPr lang="en-US" dirty="0"/>
              <a:t>Originally developed at Facebook</a:t>
            </a:r>
          </a:p>
          <a:p>
            <a:pPr marL="0" indent="0">
              <a:buNone/>
            </a:pPr>
            <a:r>
              <a:rPr lang="en-US" dirty="0"/>
              <a:t>Ask Questions and Get Answers!</a:t>
            </a:r>
          </a:p>
          <a:p>
            <a:pPr marL="0" indent="0">
              <a:buNone/>
            </a:pPr>
            <a:r>
              <a:rPr lang="en-US" dirty="0"/>
              <a:t>Turns system calls into virtual SQL tables</a:t>
            </a:r>
          </a:p>
          <a:p>
            <a:pPr marL="457200" lvl="1" indent="0">
              <a:buNone/>
            </a:pPr>
            <a:r>
              <a:rPr lang="en-US" dirty="0"/>
              <a:t>(</a:t>
            </a:r>
            <a:r>
              <a:rPr lang="en-US" b="1" dirty="0"/>
              <a:t>S</a:t>
            </a:r>
            <a:r>
              <a:rPr lang="en-US" dirty="0"/>
              <a:t>tructured </a:t>
            </a:r>
            <a:r>
              <a:rPr lang="en-US" b="1" dirty="0"/>
              <a:t>Q</a:t>
            </a:r>
            <a:r>
              <a:rPr lang="en-US" dirty="0"/>
              <a:t>uery </a:t>
            </a:r>
            <a:r>
              <a:rPr lang="en-US" b="1" dirty="0"/>
              <a:t>L</a:t>
            </a:r>
            <a:r>
              <a:rPr lang="en-US" dirty="0"/>
              <a:t>anguage)</a:t>
            </a:r>
          </a:p>
          <a:p>
            <a:pPr marL="0" indent="0">
              <a:buNone/>
            </a:pPr>
            <a:endParaRPr lang="en-US" dirty="0"/>
          </a:p>
          <a:p>
            <a:pPr marL="0" indent="0">
              <a:buNone/>
            </a:pPr>
            <a:r>
              <a:rPr lang="en-US" dirty="0"/>
              <a:t>Universal Endpoint</a:t>
            </a:r>
          </a:p>
          <a:p>
            <a:pPr marL="457200" lvl="1" indent="0">
              <a:buNone/>
            </a:pPr>
            <a:r>
              <a:rPr lang="en-US" dirty="0"/>
              <a:t>Cross-platform</a:t>
            </a:r>
          </a:p>
          <a:p>
            <a:pPr marL="457200" lvl="1" indent="0">
              <a:buNone/>
            </a:pPr>
            <a:r>
              <a:rPr lang="en-US" dirty="0"/>
              <a:t>Cross-virtualization (level)</a:t>
            </a:r>
          </a:p>
          <a:p>
            <a:pPr marL="457200" lvl="1" indent="0">
              <a:buNone/>
            </a:pPr>
            <a:r>
              <a:rPr lang="en-US" dirty="0"/>
              <a:t>Cross-maturity</a:t>
            </a:r>
          </a:p>
          <a:p>
            <a:pPr marL="457200" lvl="1" indent="0">
              <a:buNone/>
            </a:pPr>
            <a:endParaRPr lang="en-US" dirty="0"/>
          </a:p>
          <a:p>
            <a:pPr marL="457200" lvl="1" indent="0">
              <a:buNone/>
            </a:pPr>
            <a:endParaRPr lang="en-US" dirty="0"/>
          </a:p>
        </p:txBody>
      </p:sp>
      <p:pic>
        <p:nvPicPr>
          <p:cNvPr id="4" name="Picture 3">
            <a:extLst>
              <a:ext uri="{FF2B5EF4-FFF2-40B4-BE49-F238E27FC236}">
                <a16:creationId xmlns:a16="http://schemas.microsoft.com/office/drawing/2014/main" id="{EDFA3B4C-4CBC-484D-BDA0-E9407F5E7F1D}"/>
              </a:ext>
            </a:extLst>
          </p:cNvPr>
          <p:cNvPicPr>
            <a:picLocks noChangeAspect="1"/>
          </p:cNvPicPr>
          <p:nvPr/>
        </p:nvPicPr>
        <p:blipFill>
          <a:blip r:embed="rId3"/>
          <a:stretch>
            <a:fillRect/>
          </a:stretch>
        </p:blipFill>
        <p:spPr>
          <a:xfrm>
            <a:off x="7314671" y="1825625"/>
            <a:ext cx="4039129" cy="4039129"/>
          </a:xfrm>
          <a:prstGeom prst="rect">
            <a:avLst/>
          </a:prstGeom>
        </p:spPr>
      </p:pic>
    </p:spTree>
    <p:extLst>
      <p:ext uri="{BB962C8B-B14F-4D97-AF65-F5344CB8AC3E}">
        <p14:creationId xmlns:p14="http://schemas.microsoft.com/office/powerpoint/2010/main" val="255530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92BA12-FF7B-AC42-BDB7-BAFC5CC5C5C5}"/>
              </a:ext>
            </a:extLst>
          </p:cNvPr>
          <p:cNvSpPr/>
          <p:nvPr/>
        </p:nvSpPr>
        <p:spPr>
          <a:xfrm>
            <a:off x="672207" y="5656281"/>
            <a:ext cx="10508721" cy="60324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B03C4D-A876-5B47-A4C8-B3D66A19C388}"/>
              </a:ext>
            </a:extLst>
          </p:cNvPr>
          <p:cNvSpPr/>
          <p:nvPr/>
        </p:nvSpPr>
        <p:spPr>
          <a:xfrm>
            <a:off x="688271" y="3238500"/>
            <a:ext cx="5056186" cy="60324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92DA239-7AF2-534D-ACFF-39E17F39BD1F}"/>
              </a:ext>
            </a:extLst>
          </p:cNvPr>
          <p:cNvSpPr/>
          <p:nvPr/>
        </p:nvSpPr>
        <p:spPr>
          <a:xfrm>
            <a:off x="688271" y="2239147"/>
            <a:ext cx="5056186" cy="60324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5F93BB0-6F2F-3245-9987-3B1A9A16A9A2}"/>
              </a:ext>
            </a:extLst>
          </p:cNvPr>
          <p:cNvSpPr/>
          <p:nvPr/>
        </p:nvSpPr>
        <p:spPr>
          <a:xfrm>
            <a:off x="655320" y="1295400"/>
            <a:ext cx="5056186" cy="60324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45C91-F1FE-374F-86A3-5C77ED16E629}"/>
              </a:ext>
            </a:extLst>
          </p:cNvPr>
          <p:cNvSpPr>
            <a:spLocks noGrp="1"/>
          </p:cNvSpPr>
          <p:nvPr>
            <p:ph type="title"/>
          </p:nvPr>
        </p:nvSpPr>
        <p:spPr/>
        <p:txBody>
          <a:bodyPr>
            <a:normAutofit/>
          </a:bodyPr>
          <a:lstStyle/>
          <a:p>
            <a:r>
              <a:rPr lang="en-US" dirty="0" err="1"/>
              <a:t>osquery</a:t>
            </a:r>
            <a:r>
              <a:rPr lang="en-US" dirty="0"/>
              <a:t>: Abstract the Operating Systems to SQL</a:t>
            </a:r>
          </a:p>
        </p:txBody>
      </p:sp>
      <p:sp>
        <p:nvSpPr>
          <p:cNvPr id="3" name="Content Placeholder 2">
            <a:extLst>
              <a:ext uri="{FF2B5EF4-FFF2-40B4-BE49-F238E27FC236}">
                <a16:creationId xmlns:a16="http://schemas.microsoft.com/office/drawing/2014/main" id="{55679F0A-79D5-2D41-BB4A-32F8CC669BEC}"/>
              </a:ext>
            </a:extLst>
          </p:cNvPr>
          <p:cNvSpPr>
            <a:spLocks noGrp="1"/>
          </p:cNvSpPr>
          <p:nvPr>
            <p:ph idx="1"/>
          </p:nvPr>
        </p:nvSpPr>
        <p:spPr>
          <a:xfrm>
            <a:off x="762000" y="1295400"/>
            <a:ext cx="10774680" cy="4876800"/>
          </a:xfrm>
        </p:spPr>
        <p:txBody>
          <a:bodyPr>
            <a:noAutofit/>
          </a:bodyPr>
          <a:lstStyle/>
          <a:p>
            <a:pPr marL="0" indent="0">
              <a:buNone/>
            </a:pPr>
            <a:r>
              <a:rPr lang="en-US" sz="2400" dirty="0" err="1">
                <a:latin typeface="Consolas" panose="020B0609020204030204" pitchFamily="49" charset="0"/>
                <a:cs typeface="Consolas" panose="020B0609020204030204" pitchFamily="49" charset="0"/>
              </a:rPr>
              <a:t>ps</a:t>
            </a: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ef</a:t>
            </a:r>
            <a:r>
              <a:rPr lang="en-US" sz="2400" dirty="0">
                <a:latin typeface="Consolas" panose="020B0609020204030204" pitchFamily="49" charset="0"/>
                <a:cs typeface="Consolas" panose="020B0609020204030204" pitchFamily="49" charset="0"/>
              </a:rPr>
              <a:t> | grep </a:t>
            </a:r>
            <a:r>
              <a:rPr lang="en-US" sz="2400" dirty="0" err="1">
                <a:latin typeface="Consolas" panose="020B0609020204030204" pitchFamily="49" charset="0"/>
                <a:cs typeface="Consolas" panose="020B0609020204030204" pitchFamily="49" charset="0"/>
              </a:rPr>
              <a:t>apached</a:t>
            </a:r>
            <a:endParaRPr lang="en-US" sz="2400" dirty="0">
              <a:latin typeface="Consolas" panose="020B0609020204030204" pitchFamily="49" charset="0"/>
              <a:cs typeface="Consolas" panose="020B0609020204030204" pitchFamily="49" charset="0"/>
            </a:endParaRPr>
          </a:p>
          <a:p>
            <a:pPr marL="0" indent="0">
              <a:buNone/>
            </a:pPr>
            <a:r>
              <a:rPr lang="en-US" sz="2400" dirty="0">
                <a:cs typeface="Consolas" panose="020B0609020204030204" pitchFamily="49" charset="0"/>
              </a:rPr>
              <a:t>	or</a:t>
            </a:r>
          </a:p>
          <a:p>
            <a:pPr marL="0" indent="0">
              <a:buNone/>
            </a:pPr>
            <a:r>
              <a:rPr lang="en-US" sz="2400" dirty="0" err="1">
                <a:latin typeface="Consolas" panose="020B0609020204030204" pitchFamily="49" charset="0"/>
                <a:cs typeface="Consolas" panose="020B0609020204030204" pitchFamily="49" charset="0"/>
              </a:rPr>
              <a:t>ps</a:t>
            </a:r>
            <a:r>
              <a:rPr lang="en-US" sz="2400" dirty="0">
                <a:latin typeface="Consolas" panose="020B0609020204030204" pitchFamily="49" charset="0"/>
                <a:cs typeface="Consolas" panose="020B0609020204030204" pitchFamily="49" charset="0"/>
              </a:rPr>
              <a:t> -C </a:t>
            </a:r>
            <a:r>
              <a:rPr lang="en-US" sz="2400" dirty="0" err="1">
                <a:latin typeface="Consolas" panose="020B0609020204030204" pitchFamily="49" charset="0"/>
                <a:cs typeface="Consolas" panose="020B0609020204030204" pitchFamily="49" charset="0"/>
              </a:rPr>
              <a:t>apached</a:t>
            </a:r>
            <a:endParaRPr lang="en-US" sz="2400" dirty="0">
              <a:latin typeface="Consolas" panose="020B0609020204030204" pitchFamily="49" charset="0"/>
              <a:cs typeface="Consolas" panose="020B0609020204030204" pitchFamily="49" charset="0"/>
            </a:endParaRPr>
          </a:p>
          <a:p>
            <a:pPr marL="0" indent="0">
              <a:buNone/>
            </a:pPr>
            <a:r>
              <a:rPr lang="en-US" sz="2400" dirty="0">
                <a:cs typeface="Consolas" panose="020B0609020204030204" pitchFamily="49" charset="0"/>
              </a:rPr>
              <a:t>	or</a:t>
            </a:r>
          </a:p>
          <a:p>
            <a:pPr marL="0" indent="0">
              <a:buNone/>
            </a:pPr>
            <a:r>
              <a:rPr lang="en-US" sz="2400" dirty="0" err="1">
                <a:latin typeface="Consolas" panose="020B0609020204030204" pitchFamily="49" charset="0"/>
                <a:cs typeface="Consolas" panose="020B0609020204030204" pitchFamily="49" charset="0"/>
              </a:rPr>
              <a:t>ps</a:t>
            </a:r>
            <a:r>
              <a:rPr lang="en-US" sz="2400" dirty="0">
                <a:latin typeface="Consolas" panose="020B0609020204030204" pitchFamily="49" charset="0"/>
                <a:cs typeface="Consolas" panose="020B0609020204030204" pitchFamily="49" charset="0"/>
              </a:rPr>
              <a:t> ax | grep apache</a:t>
            </a:r>
          </a:p>
          <a:p>
            <a:pPr marL="0" indent="0">
              <a:buNone/>
            </a:pPr>
            <a:endParaRPr lang="en-US" sz="2400" dirty="0">
              <a:latin typeface="Consolas" panose="020B0609020204030204" pitchFamily="49" charset="0"/>
              <a:cs typeface="Consolas" panose="020B0609020204030204" pitchFamily="49" charset="0"/>
            </a:endParaRPr>
          </a:p>
          <a:p>
            <a:pPr marL="0" indent="0">
              <a:buNone/>
            </a:pPr>
            <a:endParaRPr lang="en-US" sz="2400" dirty="0">
              <a:latin typeface="Consolas" panose="020B0609020204030204" pitchFamily="49" charset="0"/>
              <a:cs typeface="Consolas" panose="020B0609020204030204" pitchFamily="49" charset="0"/>
            </a:endParaRPr>
          </a:p>
          <a:p>
            <a:endParaRPr lang="en-US" sz="2400" dirty="0">
              <a:cs typeface="Consolas" panose="020B0609020204030204" pitchFamily="49" charset="0"/>
            </a:endParaRPr>
          </a:p>
          <a:p>
            <a:r>
              <a:rPr lang="en-US" sz="2400" dirty="0">
                <a:cs typeface="Consolas" panose="020B0609020204030204" pitchFamily="49" charset="0"/>
              </a:rPr>
              <a:t>Standardizing on SQL</a:t>
            </a:r>
            <a:endParaRPr lang="en-US" sz="2400" dirty="0"/>
          </a:p>
          <a:p>
            <a:pPr marL="0" indent="0">
              <a:buNone/>
            </a:pPr>
            <a:r>
              <a:rPr lang="en-US" sz="2400" dirty="0">
                <a:latin typeface="Consolas" panose="020B0609020204030204" pitchFamily="49" charset="0"/>
                <a:cs typeface="Consolas" panose="020B0609020204030204" pitchFamily="49" charset="0"/>
              </a:rPr>
              <a:t>Select * from processes where name like ‘%apache%’</a:t>
            </a:r>
          </a:p>
        </p:txBody>
      </p:sp>
      <p:sp>
        <p:nvSpPr>
          <p:cNvPr id="8" name="Rectangle 7">
            <a:extLst>
              <a:ext uri="{FF2B5EF4-FFF2-40B4-BE49-F238E27FC236}">
                <a16:creationId xmlns:a16="http://schemas.microsoft.com/office/drawing/2014/main" id="{0BF2FEE0-C493-C248-99EF-AC822B2F8A0C}"/>
              </a:ext>
            </a:extLst>
          </p:cNvPr>
          <p:cNvSpPr/>
          <p:nvPr/>
        </p:nvSpPr>
        <p:spPr>
          <a:xfrm>
            <a:off x="6416650" y="1367536"/>
            <a:ext cx="5056187" cy="4154984"/>
          </a:xfrm>
          <a:prstGeom prst="rect">
            <a:avLst/>
          </a:prstGeom>
        </p:spPr>
        <p:txBody>
          <a:bodyPr wrap="square">
            <a:spAutoFit/>
          </a:bodyPr>
          <a:lstStyle/>
          <a:p>
            <a:r>
              <a:rPr lang="en-US" sz="2400" dirty="0">
                <a:latin typeface="Georgia" panose="02040502050405020303" pitchFamily="18" charset="0"/>
              </a:rPr>
              <a:t>With </a:t>
            </a:r>
            <a:r>
              <a:rPr lang="en-US" sz="2400" dirty="0" err="1">
                <a:latin typeface="Georgia" panose="02040502050405020303" pitchFamily="18" charset="0"/>
              </a:rPr>
              <a:t>osquery</a:t>
            </a:r>
            <a:r>
              <a:rPr lang="en-US" sz="2400" dirty="0">
                <a:latin typeface="Georgia" panose="02040502050405020303" pitchFamily="18" charset="0"/>
              </a:rPr>
              <a:t>, SQL tables represent the current state of operating system attributes, such as:</a:t>
            </a:r>
          </a:p>
          <a:p>
            <a:pPr marL="800100" lvl="1" indent="-342900">
              <a:buFont typeface="Arial" panose="020B0604020202020204" pitchFamily="34" charset="0"/>
              <a:buChar char="•"/>
            </a:pPr>
            <a:r>
              <a:rPr lang="en-US" sz="2400" dirty="0">
                <a:latin typeface="Georgia" panose="02040502050405020303" pitchFamily="18" charset="0"/>
              </a:rPr>
              <a:t>running processes</a:t>
            </a:r>
          </a:p>
          <a:p>
            <a:pPr marL="800100" lvl="1" indent="-342900">
              <a:buFont typeface="Arial" panose="020B0604020202020204" pitchFamily="34" charset="0"/>
              <a:buChar char="•"/>
            </a:pPr>
            <a:r>
              <a:rPr lang="en-US" sz="2400" dirty="0">
                <a:latin typeface="Georgia" panose="02040502050405020303" pitchFamily="18" charset="0"/>
              </a:rPr>
              <a:t>loaded kernel modules</a:t>
            </a:r>
          </a:p>
          <a:p>
            <a:pPr marL="800100" lvl="1" indent="-342900">
              <a:buFont typeface="Arial" panose="020B0604020202020204" pitchFamily="34" charset="0"/>
              <a:buChar char="•"/>
            </a:pPr>
            <a:r>
              <a:rPr lang="en-US" sz="2400" dirty="0">
                <a:latin typeface="Georgia" panose="02040502050405020303" pitchFamily="18" charset="0"/>
              </a:rPr>
              <a:t>open network connections</a:t>
            </a:r>
          </a:p>
          <a:p>
            <a:endParaRPr lang="en-US" sz="2400" dirty="0">
              <a:latin typeface="Georgia" panose="02040502050405020303" pitchFamily="18" charset="0"/>
            </a:endParaRPr>
          </a:p>
          <a:p>
            <a:r>
              <a:rPr lang="en-US" sz="2400" dirty="0">
                <a:latin typeface="Georgia" panose="02040502050405020303" pitchFamily="18" charset="0"/>
              </a:rPr>
              <a:t>SQL tables are implemented via an easily extendable API. Several tables already exist and more are being written. </a:t>
            </a:r>
          </a:p>
        </p:txBody>
      </p:sp>
    </p:spTree>
    <p:extLst>
      <p:ext uri="{BB962C8B-B14F-4D97-AF65-F5344CB8AC3E}">
        <p14:creationId xmlns:p14="http://schemas.microsoft.com/office/powerpoint/2010/main" val="2177177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idx="1"/>
          </p:nvPr>
        </p:nvSpPr>
        <p:spPr/>
        <p:txBody>
          <a:bodyPr/>
          <a:lstStyle/>
          <a:p>
            <a:pPr marL="0" lvl="1" indent="0">
              <a:spcBef>
                <a:spcPts val="0"/>
              </a:spcBef>
              <a:buSzTx/>
              <a:buNone/>
              <a:defRPr/>
            </a:pPr>
            <a:r>
              <a:rPr lang="en-US" b="1" dirty="0"/>
              <a:t>Ismael Valenzuela</a:t>
            </a:r>
          </a:p>
          <a:p>
            <a:pPr marL="457200" lvl="1" indent="-457200">
              <a:spcBef>
                <a:spcPts val="0"/>
              </a:spcBef>
              <a:buSzTx/>
            </a:pPr>
            <a:r>
              <a:rPr lang="en-US" dirty="0"/>
              <a:t>SEC530 Co-author / SEC503 and SEC511 Instructor</a:t>
            </a:r>
          </a:p>
          <a:p>
            <a:pPr marL="457200" lvl="1" indent="-457200">
              <a:spcBef>
                <a:spcPts val="0"/>
              </a:spcBef>
              <a:buSzTx/>
            </a:pPr>
            <a:r>
              <a:rPr lang="en-US" dirty="0"/>
              <a:t>GSE # 132 and also a certification master</a:t>
            </a:r>
          </a:p>
          <a:p>
            <a:pPr marL="457200" lvl="1" indent="-457200">
              <a:spcBef>
                <a:spcPts val="0"/>
              </a:spcBef>
              <a:buSzTx/>
            </a:pPr>
            <a:r>
              <a:rPr lang="en-US" dirty="0"/>
              <a:t>Sr. Principal Engineer at McAfee </a:t>
            </a:r>
          </a:p>
          <a:p>
            <a:pPr marL="457200" lvl="1" indent="-457200">
              <a:spcBef>
                <a:spcPts val="0"/>
              </a:spcBef>
              <a:buSzTx/>
            </a:pPr>
            <a:r>
              <a:rPr lang="en-US" b="1" dirty="0"/>
              <a:t>Twitter</a:t>
            </a:r>
            <a:r>
              <a:rPr lang="en-US" dirty="0"/>
              <a:t>: @</a:t>
            </a:r>
            <a:r>
              <a:rPr lang="en-US" dirty="0" err="1"/>
              <a:t>aboutsecurity</a:t>
            </a:r>
            <a:endParaRPr lang="en-US" dirty="0"/>
          </a:p>
          <a:p>
            <a:pPr marL="0" lvl="1" indent="0">
              <a:spcBef>
                <a:spcPts val="0"/>
              </a:spcBef>
              <a:buSzTx/>
              <a:buNone/>
              <a:defRPr/>
            </a:pPr>
            <a:endParaRPr lang="en-US" b="1" dirty="0"/>
          </a:p>
          <a:p>
            <a:pPr marL="0" lvl="1" indent="0">
              <a:spcBef>
                <a:spcPts val="0"/>
              </a:spcBef>
              <a:buSzTx/>
              <a:buNone/>
              <a:defRPr/>
            </a:pPr>
            <a:r>
              <a:rPr lang="en-US" b="1" dirty="0"/>
              <a:t>Justin Henderson</a:t>
            </a:r>
          </a:p>
          <a:p>
            <a:pPr marL="457200" lvl="1" indent="-457200">
              <a:spcBef>
                <a:spcPts val="0"/>
              </a:spcBef>
              <a:buSzTx/>
            </a:pPr>
            <a:r>
              <a:rPr lang="en-US" dirty="0"/>
              <a:t>SEC555 Author / SEC455 and SEC530 Co-Author</a:t>
            </a:r>
          </a:p>
          <a:p>
            <a:pPr marL="457200" lvl="1" indent="-457200">
              <a:spcBef>
                <a:spcPts val="0"/>
              </a:spcBef>
              <a:buSzTx/>
            </a:pPr>
            <a:r>
              <a:rPr lang="en-US" dirty="0"/>
              <a:t>GSE #108 / Cyber Guardian Blue + Red / 60 certs</a:t>
            </a:r>
          </a:p>
          <a:p>
            <a:pPr marL="457200" lvl="1" indent="-457200">
              <a:spcBef>
                <a:spcPts val="0"/>
              </a:spcBef>
              <a:buSzTx/>
            </a:pPr>
            <a:r>
              <a:rPr lang="en-US" dirty="0"/>
              <a:t>Owner of H &amp; A Security Solutions</a:t>
            </a:r>
          </a:p>
          <a:p>
            <a:pPr marL="457200" lvl="1" indent="-457200">
              <a:spcBef>
                <a:spcPts val="0"/>
              </a:spcBef>
              <a:buSzTx/>
              <a:defRPr/>
            </a:pPr>
            <a:r>
              <a:rPr lang="en-US" b="1" dirty="0"/>
              <a:t>Twitter</a:t>
            </a:r>
            <a:r>
              <a:rPr lang="en-US" dirty="0"/>
              <a:t>: @</a:t>
            </a:r>
            <a:r>
              <a:rPr lang="en-US" dirty="0" err="1"/>
              <a:t>SecurityMapper</a:t>
            </a:r>
            <a:endParaRPr lang="en-US" dirty="0"/>
          </a:p>
          <a:p>
            <a:pPr marL="53975" indent="-457200">
              <a:spcBef>
                <a:spcPts val="0"/>
              </a:spcBef>
              <a:defRPr/>
            </a:pPr>
            <a:endParaRPr lang="en-US" dirty="0"/>
          </a:p>
          <a:p>
            <a:pPr marL="457200" lvl="1" indent="-457200">
              <a:spcBef>
                <a:spcPts val="0"/>
              </a:spcBef>
              <a:buSzTx/>
            </a:pPr>
            <a:endParaRPr lang="en-US" dirty="0"/>
          </a:p>
        </p:txBody>
      </p:sp>
      <p:pic>
        <p:nvPicPr>
          <p:cNvPr id="4" name="Picture 2" descr="https://www.sans.org/images/instructor-headshots/justin-henderson.jpg">
            <a:extLst>
              <a:ext uri="{FF2B5EF4-FFF2-40B4-BE49-F238E27FC236}">
                <a16:creationId xmlns:a16="http://schemas.microsoft.com/office/drawing/2014/main" id="{9F579EC6-75D7-4B4E-A3EB-E13D93B4A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4063374"/>
            <a:ext cx="1220300" cy="14992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smael valenzuela">
            <a:extLst>
              <a:ext uri="{FF2B5EF4-FFF2-40B4-BE49-F238E27FC236}">
                <a16:creationId xmlns:a16="http://schemas.microsoft.com/office/drawing/2014/main" id="{F5F5F51E-777D-49E1-B92A-DDBA20E364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829800" y="1638658"/>
            <a:ext cx="1220300" cy="149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103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F9B-1380-4F49-B0C1-AFBC6E4A3FBD}"/>
              </a:ext>
            </a:extLst>
          </p:cNvPr>
          <p:cNvSpPr>
            <a:spLocks noGrp="1"/>
          </p:cNvSpPr>
          <p:nvPr>
            <p:ph type="title"/>
          </p:nvPr>
        </p:nvSpPr>
        <p:spPr/>
        <p:txBody>
          <a:bodyPr/>
          <a:lstStyle/>
          <a:p>
            <a:r>
              <a:rPr lang="en-US" dirty="0" err="1"/>
              <a:t>osquery</a:t>
            </a:r>
            <a:r>
              <a:rPr lang="en-US" dirty="0"/>
              <a:t> tables</a:t>
            </a:r>
          </a:p>
        </p:txBody>
      </p:sp>
      <p:sp>
        <p:nvSpPr>
          <p:cNvPr id="5" name="Content Placeholder 4">
            <a:extLst>
              <a:ext uri="{FF2B5EF4-FFF2-40B4-BE49-F238E27FC236}">
                <a16:creationId xmlns:a16="http://schemas.microsoft.com/office/drawing/2014/main" id="{753473C5-F66B-6041-B0F3-6ADBBC933232}"/>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E1A58F5-9FE0-CF45-86A2-03240D91B123}"/>
              </a:ext>
            </a:extLst>
          </p:cNvPr>
          <p:cNvPicPr>
            <a:picLocks noChangeAspect="1"/>
          </p:cNvPicPr>
          <p:nvPr/>
        </p:nvPicPr>
        <p:blipFill>
          <a:blip r:embed="rId3"/>
          <a:stretch>
            <a:fillRect/>
          </a:stretch>
        </p:blipFill>
        <p:spPr>
          <a:xfrm>
            <a:off x="792672" y="1404437"/>
            <a:ext cx="10606656" cy="4658725"/>
          </a:xfrm>
          <a:prstGeom prst="rect">
            <a:avLst/>
          </a:prstGeom>
        </p:spPr>
      </p:pic>
    </p:spTree>
    <p:extLst>
      <p:ext uri="{BB962C8B-B14F-4D97-AF65-F5344CB8AC3E}">
        <p14:creationId xmlns:p14="http://schemas.microsoft.com/office/powerpoint/2010/main" val="2485824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BBC20-89D4-E549-8214-963A988495B8}"/>
              </a:ext>
            </a:extLst>
          </p:cNvPr>
          <p:cNvSpPr>
            <a:spLocks noGrp="1"/>
          </p:cNvSpPr>
          <p:nvPr>
            <p:ph type="title"/>
          </p:nvPr>
        </p:nvSpPr>
        <p:spPr/>
        <p:txBody>
          <a:bodyPr/>
          <a:lstStyle/>
          <a:p>
            <a:r>
              <a:rPr lang="en-US" dirty="0" err="1"/>
              <a:t>osquery</a:t>
            </a:r>
            <a:r>
              <a:rPr lang="en-US" dirty="0"/>
              <a:t>: Use Cases</a:t>
            </a:r>
          </a:p>
        </p:txBody>
      </p:sp>
      <p:sp>
        <p:nvSpPr>
          <p:cNvPr id="5" name="Content Placeholder 4">
            <a:extLst>
              <a:ext uri="{FF2B5EF4-FFF2-40B4-BE49-F238E27FC236}">
                <a16:creationId xmlns:a16="http://schemas.microsoft.com/office/drawing/2014/main" id="{52E968B6-C286-7040-AA4C-96AA29DE2603}"/>
              </a:ext>
            </a:extLst>
          </p:cNvPr>
          <p:cNvSpPr>
            <a:spLocks noGrp="1"/>
          </p:cNvSpPr>
          <p:nvPr>
            <p:ph idx="1"/>
          </p:nvPr>
        </p:nvSpPr>
        <p:spPr/>
        <p:txBody>
          <a:bodyPr/>
          <a:lstStyle/>
          <a:p>
            <a:pPr marL="457200" indent="-457200">
              <a:buFont typeface="Arial" panose="020B0604020202020204" pitchFamily="34" charset="0"/>
              <a:buChar char="•"/>
            </a:pPr>
            <a:r>
              <a:rPr lang="en-US" sz="2900" dirty="0"/>
              <a:t>Standalone for live forensics / triage</a:t>
            </a:r>
          </a:p>
          <a:p>
            <a:pPr marL="457200" indent="-457200">
              <a:buFont typeface="Arial" panose="020B0604020202020204" pitchFamily="34" charset="0"/>
              <a:buChar char="•"/>
            </a:pPr>
            <a:r>
              <a:rPr lang="en-US" sz="2900" dirty="0"/>
              <a:t>Baselining: queries can be scheduled and reports compared for deviations: </a:t>
            </a:r>
            <a:r>
              <a:rPr lang="en-US" sz="2900" dirty="0" err="1"/>
              <a:t>ie</a:t>
            </a:r>
            <a:r>
              <a:rPr lang="en-US" sz="2900" dirty="0"/>
              <a:t>. USB device events, listening ports, scheduled tasks</a:t>
            </a:r>
          </a:p>
          <a:p>
            <a:pPr marL="457200" indent="-457200">
              <a:buFont typeface="Arial" panose="020B0604020202020204" pitchFamily="34" charset="0"/>
              <a:buChar char="•"/>
            </a:pPr>
            <a:r>
              <a:rPr lang="en-US" sz="2900" dirty="0"/>
              <a:t>Allows you to perform file integrity monitoring</a:t>
            </a:r>
          </a:p>
          <a:p>
            <a:pPr marL="457200" indent="-457200">
              <a:buFont typeface="Arial" panose="020B0604020202020204" pitchFamily="34" charset="0"/>
              <a:buChar char="•"/>
            </a:pPr>
            <a:r>
              <a:rPr lang="en-US" sz="2900" dirty="0"/>
              <a:t>Integration with YARA: scan every new file created under /Users, /Windows/Temp, </a:t>
            </a:r>
            <a:r>
              <a:rPr lang="en-US" sz="2900" dirty="0" err="1"/>
              <a:t>etc</a:t>
            </a:r>
            <a:r>
              <a:rPr lang="en-US" sz="2900" dirty="0"/>
              <a:t>…</a:t>
            </a:r>
          </a:p>
          <a:p>
            <a:pPr marL="457200" indent="-457200">
              <a:buFont typeface="Arial" panose="020B0604020202020204" pitchFamily="34" charset="0"/>
              <a:buChar char="•"/>
            </a:pPr>
            <a:r>
              <a:rPr lang="en-US" sz="2900" dirty="0"/>
              <a:t>Installed as a service for continuous monitoring and data collection, and used with </a:t>
            </a:r>
            <a:r>
              <a:rPr lang="en-US" sz="2900" dirty="0" err="1"/>
              <a:t>Kolide</a:t>
            </a:r>
            <a:r>
              <a:rPr lang="en-US" sz="2900" dirty="0"/>
              <a:t> for ad hoc queries (i.e. hunting)</a:t>
            </a:r>
          </a:p>
        </p:txBody>
      </p:sp>
    </p:spTree>
    <p:extLst>
      <p:ext uri="{BB962C8B-B14F-4D97-AF65-F5344CB8AC3E}">
        <p14:creationId xmlns:p14="http://schemas.microsoft.com/office/powerpoint/2010/main" val="4207366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BD2F-9E14-3B47-B051-3D92BD0F1A4D}"/>
              </a:ext>
            </a:extLst>
          </p:cNvPr>
          <p:cNvSpPr>
            <a:spLocks noGrp="1"/>
          </p:cNvSpPr>
          <p:nvPr>
            <p:ph type="ctrTitle"/>
          </p:nvPr>
        </p:nvSpPr>
        <p:spPr/>
        <p:txBody>
          <a:bodyPr/>
          <a:lstStyle/>
          <a:p>
            <a:r>
              <a:rPr lang="en-US" dirty="0" err="1"/>
              <a:t>Osquery</a:t>
            </a:r>
            <a:r>
              <a:rPr lang="en-US" dirty="0"/>
              <a:t> + Fleet + Elastic Stack</a:t>
            </a:r>
          </a:p>
        </p:txBody>
      </p:sp>
      <p:sp>
        <p:nvSpPr>
          <p:cNvPr id="3" name="Subtitle 2">
            <a:extLst>
              <a:ext uri="{FF2B5EF4-FFF2-40B4-BE49-F238E27FC236}">
                <a16:creationId xmlns:a16="http://schemas.microsoft.com/office/drawing/2014/main" id="{219380B3-7486-EB42-B038-E721669C7B15}"/>
              </a:ext>
            </a:extLst>
          </p:cNvPr>
          <p:cNvSpPr>
            <a:spLocks noGrp="1"/>
          </p:cNvSpPr>
          <p:nvPr>
            <p:ph type="subTitle" idx="1"/>
          </p:nvPr>
        </p:nvSpPr>
        <p:spPr/>
        <p:txBody>
          <a:bodyPr/>
          <a:lstStyle/>
          <a:p>
            <a:r>
              <a:rPr lang="en-US" dirty="0"/>
              <a:t>STI paper on SANS Reading Room</a:t>
            </a:r>
          </a:p>
        </p:txBody>
      </p:sp>
      <p:sp>
        <p:nvSpPr>
          <p:cNvPr id="4" name="Text Placeholder 3">
            <a:extLst>
              <a:ext uri="{FF2B5EF4-FFF2-40B4-BE49-F238E27FC236}">
                <a16:creationId xmlns:a16="http://schemas.microsoft.com/office/drawing/2014/main" id="{350D017A-4DE6-A949-9B26-BDC0E339C609}"/>
              </a:ext>
            </a:extLst>
          </p:cNvPr>
          <p:cNvSpPr>
            <a:spLocks noGrp="1"/>
          </p:cNvSpPr>
          <p:nvPr>
            <p:ph type="body" sz="quarter" idx="13"/>
          </p:nvPr>
        </p:nvSpPr>
        <p:spPr>
          <a:xfrm>
            <a:off x="655320" y="2022811"/>
            <a:ext cx="5440680" cy="3717260"/>
          </a:xfrm>
        </p:spPr>
        <p:txBody>
          <a:bodyPr/>
          <a:lstStyle/>
          <a:p>
            <a:r>
              <a:rPr lang="en-US" sz="2400" b="1" dirty="0"/>
              <a:t>Exploring Osquery, Fleet, and Elastic Stack as an Open-source solution to Endpoint Detection and Response</a:t>
            </a:r>
            <a:br>
              <a:rPr lang="en-US" sz="2800" dirty="0"/>
            </a:br>
            <a:r>
              <a:rPr lang="en-US" sz="2800" dirty="0"/>
              <a:t>by Christopher </a:t>
            </a:r>
            <a:r>
              <a:rPr lang="en-US" sz="2800" dirty="0" err="1"/>
              <a:t>Hurless</a:t>
            </a:r>
            <a:r>
              <a:rPr lang="en-US" sz="2800" dirty="0"/>
              <a:t> –</a:t>
            </a:r>
          </a:p>
          <a:p>
            <a:r>
              <a:rPr lang="en-US" sz="2400" dirty="0"/>
              <a:t>September 10, 2019 </a:t>
            </a:r>
            <a:endParaRPr lang="en-US" sz="2400" dirty="0">
              <a:hlinkClick r:id="rId3"/>
            </a:endParaRPr>
          </a:p>
          <a:p>
            <a:endParaRPr lang="en-US" sz="2400" dirty="0">
              <a:hlinkClick r:id="rId3"/>
            </a:endParaRPr>
          </a:p>
          <a:p>
            <a:r>
              <a:rPr lang="en-US" sz="2400" dirty="0">
                <a:hlinkClick r:id="rId3"/>
              </a:rPr>
              <a:t>https://www.sans.org/reading-room/whitepapers/detection/paper/39165</a:t>
            </a:r>
            <a:endParaRPr lang="en-US" sz="2400" dirty="0"/>
          </a:p>
        </p:txBody>
      </p:sp>
      <p:pic>
        <p:nvPicPr>
          <p:cNvPr id="5" name="Picture 4">
            <a:extLst>
              <a:ext uri="{FF2B5EF4-FFF2-40B4-BE49-F238E27FC236}">
                <a16:creationId xmlns:a16="http://schemas.microsoft.com/office/drawing/2014/main" id="{42DBB74A-0C21-2148-829C-C817A7815CE8}"/>
              </a:ext>
            </a:extLst>
          </p:cNvPr>
          <p:cNvPicPr>
            <a:picLocks noChangeAspect="1"/>
          </p:cNvPicPr>
          <p:nvPr/>
        </p:nvPicPr>
        <p:blipFill>
          <a:blip r:embed="rId4"/>
          <a:stretch>
            <a:fillRect/>
          </a:stretch>
        </p:blipFill>
        <p:spPr>
          <a:xfrm>
            <a:off x="7332980" y="1270000"/>
            <a:ext cx="4178300" cy="4804532"/>
          </a:xfrm>
          <a:prstGeom prst="rect">
            <a:avLst/>
          </a:prstGeom>
        </p:spPr>
      </p:pic>
    </p:spTree>
    <p:extLst>
      <p:ext uri="{BB962C8B-B14F-4D97-AF65-F5344CB8AC3E}">
        <p14:creationId xmlns:p14="http://schemas.microsoft.com/office/powerpoint/2010/main" val="245882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430E2B-91F0-C848-AAA0-504841A7E86F}"/>
              </a:ext>
            </a:extLst>
          </p:cNvPr>
          <p:cNvSpPr>
            <a:spLocks noGrp="1"/>
          </p:cNvSpPr>
          <p:nvPr>
            <p:ph type="ctrTitle"/>
          </p:nvPr>
        </p:nvSpPr>
        <p:spPr/>
        <p:txBody>
          <a:bodyPr/>
          <a:lstStyle/>
          <a:p>
            <a:r>
              <a:rPr lang="en-US"/>
              <a:t>Velociraptor</a:t>
            </a:r>
            <a:endParaRPr lang="en-US" dirty="0"/>
          </a:p>
        </p:txBody>
      </p:sp>
      <p:sp>
        <p:nvSpPr>
          <p:cNvPr id="6" name="Content Placeholder 5">
            <a:extLst>
              <a:ext uri="{FF2B5EF4-FFF2-40B4-BE49-F238E27FC236}">
                <a16:creationId xmlns:a16="http://schemas.microsoft.com/office/drawing/2014/main" id="{90B02906-DC1D-1743-A27A-4A1545C79F4B}"/>
              </a:ext>
            </a:extLst>
          </p:cNvPr>
          <p:cNvSpPr>
            <a:spLocks noGrp="1"/>
          </p:cNvSpPr>
          <p:nvPr>
            <p:ph type="subTitle" idx="1"/>
          </p:nvPr>
        </p:nvSpPr>
        <p:spPr/>
        <p:txBody>
          <a:bodyPr/>
          <a:lstStyle/>
          <a:p>
            <a:r>
              <a:rPr lang="en-US" dirty="0">
                <a:hlinkClick r:id="rId3"/>
              </a:rPr>
              <a:t>https://github.com/Velocidex/velociraptor</a:t>
            </a:r>
            <a:endParaRPr lang="en-US" dirty="0"/>
          </a:p>
        </p:txBody>
      </p:sp>
      <p:sp>
        <p:nvSpPr>
          <p:cNvPr id="3" name="Text Placeholder 2">
            <a:extLst>
              <a:ext uri="{FF2B5EF4-FFF2-40B4-BE49-F238E27FC236}">
                <a16:creationId xmlns:a16="http://schemas.microsoft.com/office/drawing/2014/main" id="{13527F13-84B8-5E4A-B2C8-EDEED377BE4B}"/>
              </a:ext>
            </a:extLst>
          </p:cNvPr>
          <p:cNvSpPr>
            <a:spLocks noGrp="1"/>
          </p:cNvSpPr>
          <p:nvPr>
            <p:ph type="body" sz="quarter" idx="13"/>
          </p:nvPr>
        </p:nvSpPr>
        <p:spPr/>
        <p:txBody>
          <a:bodyPr/>
          <a:lstStyle/>
          <a:p>
            <a:pPr marL="457200" indent="-457200">
              <a:buFont typeface="Arial" panose="020B0604020202020204" pitchFamily="34" charset="0"/>
              <a:buChar char="•"/>
            </a:pPr>
            <a:r>
              <a:rPr lang="en-US" sz="2800" dirty="0"/>
              <a:t>Developed by former lead developer of GRR Rapid Response at Google Inc. (</a:t>
            </a:r>
            <a:r>
              <a:rPr lang="en-US" sz="2800" dirty="0" err="1"/>
              <a:t>Rekall</a:t>
            </a:r>
            <a:r>
              <a:rPr lang="en-US" sz="2800" dirty="0"/>
              <a:t>)</a:t>
            </a:r>
          </a:p>
          <a:p>
            <a:pPr marL="457200" indent="-457200">
              <a:buFont typeface="Arial" panose="020B0604020202020204" pitchFamily="34" charset="0"/>
              <a:buChar char="•"/>
            </a:pPr>
            <a:r>
              <a:rPr lang="en-US" sz="2800" dirty="0"/>
              <a:t>Velociraptor is a tool for collecting host based state information using </a:t>
            </a:r>
            <a:r>
              <a:rPr lang="en-US" sz="2800" dirty="0" err="1"/>
              <a:t>Velocidex</a:t>
            </a:r>
            <a:r>
              <a:rPr lang="en-US" sz="2800" dirty="0"/>
              <a:t> Query Language (VQL) queries.</a:t>
            </a:r>
          </a:p>
          <a:p>
            <a:pPr marL="457200" indent="-457200">
              <a:buFont typeface="Arial" panose="020B0604020202020204" pitchFamily="34" charset="0"/>
              <a:buChar char="•"/>
            </a:pPr>
            <a:r>
              <a:rPr lang="en-US" sz="2800" dirty="0"/>
              <a:t>It can be used for surgical collection of evidence across multiple endpoints, </a:t>
            </a:r>
            <a:r>
              <a:rPr lang="en-US" sz="2800" dirty="0" err="1"/>
              <a:t>ie</a:t>
            </a:r>
            <a:r>
              <a:rPr lang="en-US" sz="2800" dirty="0"/>
              <a:t>.</a:t>
            </a:r>
          </a:p>
          <a:p>
            <a:pPr marL="860425" lvl="1" indent="-457200">
              <a:buFont typeface="Arial" panose="020B0604020202020204" pitchFamily="34" charset="0"/>
              <a:buChar char="•"/>
            </a:pPr>
            <a:r>
              <a:rPr lang="en-US" sz="2400" dirty="0"/>
              <a:t>collect all exe’s created in a home directory in the last day,</a:t>
            </a:r>
          </a:p>
          <a:p>
            <a:pPr marL="860425" lvl="1" indent="-457200">
              <a:buFont typeface="Arial" panose="020B0604020202020204" pitchFamily="34" charset="0"/>
              <a:buChar char="•"/>
            </a:pPr>
            <a:r>
              <a:rPr lang="en-US" sz="2400" dirty="0"/>
              <a:t>collect Microsoft Word documents containing a keyword,</a:t>
            </a:r>
          </a:p>
          <a:p>
            <a:pPr marL="860425" lvl="1" indent="-457200">
              <a:buFont typeface="Arial" panose="020B0604020202020204" pitchFamily="34" charset="0"/>
              <a:buChar char="•"/>
            </a:pPr>
            <a:r>
              <a:rPr lang="en-US" sz="2400" dirty="0"/>
              <a:t>report on all chrome extensions my users have installed.</a:t>
            </a:r>
          </a:p>
        </p:txBody>
      </p:sp>
    </p:spTree>
    <p:extLst>
      <p:ext uri="{BB962C8B-B14F-4D97-AF65-F5344CB8AC3E}">
        <p14:creationId xmlns:p14="http://schemas.microsoft.com/office/powerpoint/2010/main" val="3422875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EBE7-42E7-3B49-A987-39E420293554}"/>
              </a:ext>
            </a:extLst>
          </p:cNvPr>
          <p:cNvSpPr>
            <a:spLocks noGrp="1"/>
          </p:cNvSpPr>
          <p:nvPr>
            <p:ph type="title"/>
          </p:nvPr>
        </p:nvSpPr>
        <p:spPr/>
        <p:txBody>
          <a:bodyPr/>
          <a:lstStyle/>
          <a:p>
            <a:r>
              <a:rPr lang="en-US" dirty="0"/>
              <a:t>Low Level Telemetry: ETW</a:t>
            </a:r>
          </a:p>
        </p:txBody>
      </p:sp>
      <p:sp>
        <p:nvSpPr>
          <p:cNvPr id="5" name="Content Placeholder 4">
            <a:extLst>
              <a:ext uri="{FF2B5EF4-FFF2-40B4-BE49-F238E27FC236}">
                <a16:creationId xmlns:a16="http://schemas.microsoft.com/office/drawing/2014/main" id="{8A7F1673-ECBD-644C-B1CB-D12925733ED9}"/>
              </a:ext>
            </a:extLst>
          </p:cNvPr>
          <p:cNvSpPr>
            <a:spLocks noGrp="1"/>
          </p:cNvSpPr>
          <p:nvPr>
            <p:ph sz="half" idx="1"/>
          </p:nvPr>
        </p:nvSpPr>
        <p:spPr/>
        <p:txBody>
          <a:bodyPr/>
          <a:lstStyle/>
          <a:p>
            <a:pPr marL="457200" indent="-457200">
              <a:buFont typeface="Arial" panose="020B0604020202020204" pitchFamily="34" charset="0"/>
              <a:buChar char="•"/>
            </a:pPr>
            <a:r>
              <a:rPr lang="en-US" sz="2400" dirty="0"/>
              <a:t>Event Tracing for Windows (</a:t>
            </a:r>
            <a:r>
              <a:rPr lang="en-US" sz="2400" b="1" dirty="0"/>
              <a:t>ETW</a:t>
            </a:r>
            <a:r>
              <a:rPr lang="en-US" sz="2400" dirty="0"/>
              <a:t>) is a hidden treasure in Microsoft Endpoints.</a:t>
            </a:r>
          </a:p>
          <a:p>
            <a:pPr marL="457200" indent="-457200">
              <a:buFont typeface="Arial" panose="020B0604020202020204" pitchFamily="34" charset="0"/>
              <a:buChar char="•"/>
            </a:pPr>
            <a:r>
              <a:rPr lang="en-US" sz="2400" dirty="0"/>
              <a:t>ETW is a tracing technology that’s been available in Windows since Windows 2000. It was originally designed to help Microsoft engineers debug the operating system  – for example, performance measurements, and power management tracing.</a:t>
            </a:r>
          </a:p>
          <a:p>
            <a:pPr marL="457200" indent="-457200">
              <a:buFont typeface="Arial" panose="020B0604020202020204" pitchFamily="34" charset="0"/>
              <a:buChar char="•"/>
            </a:pPr>
            <a:r>
              <a:rPr lang="en-US" sz="2400" dirty="0"/>
              <a:t>Requires </a:t>
            </a:r>
            <a:r>
              <a:rPr lang="en-US" sz="2400" u="sng" dirty="0"/>
              <a:t>custom development efforts</a:t>
            </a:r>
            <a:r>
              <a:rPr lang="en-US" sz="2400" dirty="0"/>
              <a:t>! </a:t>
            </a:r>
          </a:p>
        </p:txBody>
      </p:sp>
      <p:sp>
        <p:nvSpPr>
          <p:cNvPr id="3" name="Content Placeholder 2">
            <a:extLst>
              <a:ext uri="{FF2B5EF4-FFF2-40B4-BE49-F238E27FC236}">
                <a16:creationId xmlns:a16="http://schemas.microsoft.com/office/drawing/2014/main" id="{21A2928B-EB58-B84B-BB45-C1D98763CF0F}"/>
              </a:ext>
            </a:extLst>
          </p:cNvPr>
          <p:cNvSpPr>
            <a:spLocks noGrp="1"/>
          </p:cNvSpPr>
          <p:nvPr>
            <p:ph sz="half" idx="2"/>
          </p:nvPr>
        </p:nvSpPr>
        <p:spPr/>
        <p:txBody>
          <a:bodyPr/>
          <a:lstStyle/>
          <a:p>
            <a:r>
              <a:rPr lang="en-US" sz="1600" dirty="0"/>
              <a:t>ETW provides visibility into most core Windows subsystems, including:</a:t>
            </a:r>
          </a:p>
          <a:p>
            <a:pPr marL="688975" lvl="1" indent="-285750">
              <a:buFont typeface="Arial" panose="020B0604020202020204" pitchFamily="34" charset="0"/>
              <a:buChar char="•"/>
            </a:pPr>
            <a:r>
              <a:rPr lang="en-US" sz="1600" dirty="0"/>
              <a:t>Network activity</a:t>
            </a:r>
          </a:p>
          <a:p>
            <a:pPr marL="688975" lvl="1" indent="-285750">
              <a:buFont typeface="Arial" panose="020B0604020202020204" pitchFamily="34" charset="0"/>
              <a:buChar char="•"/>
            </a:pPr>
            <a:r>
              <a:rPr lang="en-US" sz="1600" dirty="0"/>
              <a:t>Process creation/termination</a:t>
            </a:r>
          </a:p>
          <a:p>
            <a:pPr marL="688975" lvl="1" indent="-285750">
              <a:buFont typeface="Arial" panose="020B0604020202020204" pitchFamily="34" charset="0"/>
              <a:buChar char="•"/>
            </a:pPr>
            <a:r>
              <a:rPr lang="en-US" sz="1600" dirty="0"/>
              <a:t>Thread creation/termination</a:t>
            </a:r>
          </a:p>
          <a:p>
            <a:pPr marL="688975" lvl="1" indent="-285750">
              <a:buFont typeface="Arial" panose="020B0604020202020204" pitchFamily="34" charset="0"/>
              <a:buChar char="•"/>
            </a:pPr>
            <a:r>
              <a:rPr lang="en-US" sz="1600" dirty="0"/>
              <a:t>Memory allocation</a:t>
            </a:r>
          </a:p>
          <a:p>
            <a:pPr marL="688975" lvl="1" indent="-285750">
              <a:buFont typeface="Arial" panose="020B0604020202020204" pitchFamily="34" charset="0"/>
              <a:buChar char="•"/>
            </a:pPr>
            <a:r>
              <a:rPr lang="en-US" sz="1600" dirty="0"/>
              <a:t>DLL load/unload</a:t>
            </a:r>
          </a:p>
          <a:p>
            <a:pPr marL="688975" lvl="1" indent="-285750">
              <a:buFont typeface="Arial" panose="020B0604020202020204" pitchFamily="34" charset="0"/>
              <a:buChar char="•"/>
            </a:pPr>
            <a:r>
              <a:rPr lang="en-US" sz="1600" dirty="0"/>
              <a:t>PowerShell method invocation</a:t>
            </a:r>
          </a:p>
          <a:p>
            <a:pPr marL="688975" lvl="1" indent="-285750">
              <a:buFont typeface="Arial" panose="020B0604020202020204" pitchFamily="34" charset="0"/>
              <a:buChar char="•"/>
            </a:pPr>
            <a:r>
              <a:rPr lang="en-US" sz="1600" dirty="0"/>
              <a:t>DNS resolutions (cached and hot)</a:t>
            </a:r>
          </a:p>
          <a:p>
            <a:pPr marL="688975" lvl="1" indent="-285750">
              <a:buFont typeface="Arial" panose="020B0604020202020204" pitchFamily="34" charset="0"/>
              <a:buChar char="•"/>
            </a:pPr>
            <a:r>
              <a:rPr lang="en-US" sz="1600" dirty="0"/>
              <a:t>Firewall activity</a:t>
            </a:r>
          </a:p>
          <a:p>
            <a:pPr marL="688975" lvl="1" indent="-285750">
              <a:buFont typeface="Arial" panose="020B0604020202020204" pitchFamily="34" charset="0"/>
              <a:buChar char="•"/>
            </a:pPr>
            <a:r>
              <a:rPr lang="en-US" sz="1600" dirty="0"/>
              <a:t>WMI activity</a:t>
            </a:r>
          </a:p>
          <a:p>
            <a:pPr marL="688975" lvl="1" indent="-285750">
              <a:buFont typeface="Arial" panose="020B0604020202020204" pitchFamily="34" charset="0"/>
              <a:buChar char="•"/>
            </a:pPr>
            <a:r>
              <a:rPr lang="en-US" sz="1600" dirty="0" err="1"/>
              <a:t>WinINet</a:t>
            </a:r>
            <a:r>
              <a:rPr lang="en-US" sz="1600" dirty="0"/>
              <a:t> request/response headers</a:t>
            </a:r>
          </a:p>
          <a:p>
            <a:pPr marL="688975" lvl="1" indent="-285750">
              <a:buFont typeface="Arial" panose="020B0604020202020204" pitchFamily="34" charset="0"/>
              <a:buChar char="•"/>
            </a:pPr>
            <a:r>
              <a:rPr lang="en-US" sz="1600" dirty="0"/>
              <a:t>and so much more…</a:t>
            </a:r>
          </a:p>
          <a:p>
            <a:r>
              <a:rPr lang="en-US" sz="1600" dirty="0"/>
              <a:t>In Windows 10, there's more than 1000 providers.</a:t>
            </a:r>
          </a:p>
          <a:p>
            <a:endParaRPr lang="en-US" sz="1600" dirty="0"/>
          </a:p>
        </p:txBody>
      </p:sp>
    </p:spTree>
    <p:extLst>
      <p:ext uri="{BB962C8B-B14F-4D97-AF65-F5344CB8AC3E}">
        <p14:creationId xmlns:p14="http://schemas.microsoft.com/office/powerpoint/2010/main" val="498612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EEC594-FF9A-F048-8F79-E8F9799850BB}"/>
              </a:ext>
            </a:extLst>
          </p:cNvPr>
          <p:cNvSpPr>
            <a:spLocks noGrp="1"/>
          </p:cNvSpPr>
          <p:nvPr>
            <p:ph type="ctrTitle"/>
          </p:nvPr>
        </p:nvSpPr>
        <p:spPr/>
        <p:txBody>
          <a:bodyPr/>
          <a:lstStyle/>
          <a:p>
            <a:r>
              <a:rPr lang="en-US" dirty="0"/>
              <a:t>ETW: Drinking From A Fire Hose</a:t>
            </a:r>
          </a:p>
        </p:txBody>
      </p:sp>
      <p:sp>
        <p:nvSpPr>
          <p:cNvPr id="7" name="Subtitle 6">
            <a:extLst>
              <a:ext uri="{FF2B5EF4-FFF2-40B4-BE49-F238E27FC236}">
                <a16:creationId xmlns:a16="http://schemas.microsoft.com/office/drawing/2014/main" id="{F3DFB6D8-2BCE-F248-BE3F-B1E7E15DCD59}"/>
              </a:ext>
            </a:extLst>
          </p:cNvPr>
          <p:cNvSpPr>
            <a:spLocks noGrp="1"/>
          </p:cNvSpPr>
          <p:nvPr>
            <p:ph type="subTitle" idx="1"/>
          </p:nvPr>
        </p:nvSpPr>
        <p:spPr/>
        <p:txBody>
          <a:bodyPr/>
          <a:lstStyle/>
          <a:p>
            <a:r>
              <a:rPr lang="en-US" dirty="0">
                <a:hlinkClick r:id="rId3"/>
              </a:rPr>
              <a:t>https://blogs.technet.microsoft.com/office365security/hidden-treasure-intrusion-detection-with-etw-part-1/</a:t>
            </a:r>
            <a:endParaRPr lang="en-US" dirty="0"/>
          </a:p>
        </p:txBody>
      </p:sp>
      <p:sp>
        <p:nvSpPr>
          <p:cNvPr id="8" name="Text Placeholder 7">
            <a:extLst>
              <a:ext uri="{FF2B5EF4-FFF2-40B4-BE49-F238E27FC236}">
                <a16:creationId xmlns:a16="http://schemas.microsoft.com/office/drawing/2014/main" id="{A510A66E-3AE7-6247-A085-F12D124857A6}"/>
              </a:ext>
            </a:extLst>
          </p:cNvPr>
          <p:cNvSpPr>
            <a:spLocks noGrp="1"/>
          </p:cNvSpPr>
          <p:nvPr>
            <p:ph type="body" sz="quarter" idx="13"/>
          </p:nvPr>
        </p:nvSpPr>
        <p:spPr>
          <a:xfrm>
            <a:off x="655320" y="2272097"/>
            <a:ext cx="5364480" cy="3717260"/>
          </a:xfrm>
        </p:spPr>
        <p:txBody>
          <a:bodyPr/>
          <a:lstStyle/>
          <a:p>
            <a:r>
              <a:rPr lang="en-US" sz="2400" dirty="0"/>
              <a:t>Imagine trying to send this data to your SIEM:</a:t>
            </a:r>
          </a:p>
          <a:p>
            <a:pPr marL="342900" indent="-342900">
              <a:buFont typeface="Arial" panose="020B0604020202020204" pitchFamily="34" charset="0"/>
              <a:buChar char="•"/>
            </a:pPr>
            <a:r>
              <a:rPr lang="en-US" sz="2400" dirty="0"/>
              <a:t>every DLL load in every process</a:t>
            </a:r>
          </a:p>
          <a:p>
            <a:pPr marL="342900" indent="-342900">
              <a:buFont typeface="Arial" panose="020B0604020202020204" pitchFamily="34" charset="0"/>
              <a:buChar char="•"/>
            </a:pPr>
            <a:r>
              <a:rPr lang="en-US" sz="2400" dirty="0"/>
              <a:t>every thread creation in every process</a:t>
            </a:r>
          </a:p>
          <a:p>
            <a:pPr marL="342900" indent="-342900">
              <a:buFont typeface="Arial" panose="020B0604020202020204" pitchFamily="34" charset="0"/>
              <a:buChar char="•"/>
            </a:pPr>
            <a:r>
              <a:rPr lang="en-US" sz="2400" dirty="0"/>
              <a:t>every process start on every endpoint</a:t>
            </a:r>
          </a:p>
          <a:p>
            <a:r>
              <a:rPr lang="en-US" sz="2400" dirty="0"/>
              <a:t>To use of this new data source, we’ll need some way to filter and/or aggregate the data</a:t>
            </a:r>
          </a:p>
          <a:p>
            <a:endParaRPr lang="en-US" sz="2400" dirty="0"/>
          </a:p>
        </p:txBody>
      </p:sp>
      <p:pic>
        <p:nvPicPr>
          <p:cNvPr id="5" name="Picture 4">
            <a:extLst>
              <a:ext uri="{FF2B5EF4-FFF2-40B4-BE49-F238E27FC236}">
                <a16:creationId xmlns:a16="http://schemas.microsoft.com/office/drawing/2014/main" id="{1459B9E4-C24D-8F40-A77A-6AC549292AA3}"/>
              </a:ext>
            </a:extLst>
          </p:cNvPr>
          <p:cNvPicPr>
            <a:picLocks noChangeAspect="1"/>
          </p:cNvPicPr>
          <p:nvPr/>
        </p:nvPicPr>
        <p:blipFill>
          <a:blip r:embed="rId4"/>
          <a:stretch>
            <a:fillRect/>
          </a:stretch>
        </p:blipFill>
        <p:spPr>
          <a:xfrm>
            <a:off x="6172200" y="2521383"/>
            <a:ext cx="5364480" cy="3218688"/>
          </a:xfrm>
          <a:prstGeom prst="rect">
            <a:avLst/>
          </a:prstGeom>
        </p:spPr>
      </p:pic>
    </p:spTree>
    <p:extLst>
      <p:ext uri="{BB962C8B-B14F-4D97-AF65-F5344CB8AC3E}">
        <p14:creationId xmlns:p14="http://schemas.microsoft.com/office/powerpoint/2010/main" val="109202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4F08-3482-744A-A1EE-DCFA15792B88}"/>
              </a:ext>
            </a:extLst>
          </p:cNvPr>
          <p:cNvSpPr>
            <a:spLocks noGrp="1"/>
          </p:cNvSpPr>
          <p:nvPr>
            <p:ph type="ctrTitle"/>
          </p:nvPr>
        </p:nvSpPr>
        <p:spPr/>
        <p:txBody>
          <a:bodyPr/>
          <a:lstStyle/>
          <a:p>
            <a:r>
              <a:rPr lang="en-US" dirty="0"/>
              <a:t>ETW: Because Free Telemetry is …Free!</a:t>
            </a:r>
          </a:p>
        </p:txBody>
      </p:sp>
      <p:sp>
        <p:nvSpPr>
          <p:cNvPr id="3" name="Subtitle 2">
            <a:extLst>
              <a:ext uri="{FF2B5EF4-FFF2-40B4-BE49-F238E27FC236}">
                <a16:creationId xmlns:a16="http://schemas.microsoft.com/office/drawing/2014/main" id="{F4CA9CA3-F1EE-D341-A2EC-1BEC09D9BBE5}"/>
              </a:ext>
            </a:extLst>
          </p:cNvPr>
          <p:cNvSpPr>
            <a:spLocks noGrp="1"/>
          </p:cNvSpPr>
          <p:nvPr>
            <p:ph type="subTitle" idx="1"/>
          </p:nvPr>
        </p:nvSpPr>
        <p:spPr/>
        <p:txBody>
          <a:bodyPr/>
          <a:lstStyle/>
          <a:p>
            <a:r>
              <a:rPr lang="en-US" dirty="0">
                <a:hlinkClick r:id="rId3"/>
              </a:rPr>
              <a:t>https://github.com/fireeye/SilkETW</a:t>
            </a:r>
            <a:endParaRPr lang="en-US" dirty="0"/>
          </a:p>
        </p:txBody>
      </p:sp>
      <p:sp>
        <p:nvSpPr>
          <p:cNvPr id="4" name="Text Placeholder 3">
            <a:extLst>
              <a:ext uri="{FF2B5EF4-FFF2-40B4-BE49-F238E27FC236}">
                <a16:creationId xmlns:a16="http://schemas.microsoft.com/office/drawing/2014/main" id="{ADFC62C5-A39E-E04C-9576-346537064775}"/>
              </a:ext>
            </a:extLst>
          </p:cNvPr>
          <p:cNvSpPr>
            <a:spLocks noGrp="1"/>
          </p:cNvSpPr>
          <p:nvPr>
            <p:ph type="body" sz="quarter" idx="13"/>
          </p:nvPr>
        </p:nvSpPr>
        <p:spPr/>
        <p:txBody>
          <a:bodyPr/>
          <a:lstStyle/>
          <a:p>
            <a:r>
              <a:rPr lang="en-US" sz="2400" dirty="0" err="1"/>
              <a:t>SilkETW</a:t>
            </a:r>
            <a:r>
              <a:rPr lang="en-US" sz="2400" dirty="0"/>
              <a:t> &amp; </a:t>
            </a:r>
            <a:r>
              <a:rPr lang="en-US" sz="2400" dirty="0" err="1"/>
              <a:t>SilkService</a:t>
            </a:r>
            <a:r>
              <a:rPr lang="en-US" sz="2400" dirty="0"/>
              <a:t> are flexible C# wrappers for ETW, they are meant to abstract away the complexities of ETW and give people a simple interface to perform research and introspection.</a:t>
            </a:r>
          </a:p>
          <a:p>
            <a:endParaRPr lang="en-US" sz="2400" dirty="0"/>
          </a:p>
          <a:p>
            <a:pPr marL="457200" indent="-457200">
              <a:buFont typeface="Arial" panose="020B0604020202020204" pitchFamily="34" charset="0"/>
              <a:buChar char="•"/>
            </a:pPr>
            <a:r>
              <a:rPr lang="en-US" sz="2400" dirty="0" err="1"/>
              <a:t>SilkETW</a:t>
            </a:r>
            <a:r>
              <a:rPr lang="en-US" sz="2400" dirty="0"/>
              <a:t>: Because Free Telemetry is … Free! - </a:t>
            </a:r>
            <a:r>
              <a:rPr lang="en-US" sz="2400" dirty="0">
                <a:hlinkClick r:id="rId4"/>
              </a:rPr>
              <a:t>here</a:t>
            </a:r>
            <a:endParaRPr lang="en-US" sz="2400" dirty="0"/>
          </a:p>
          <a:p>
            <a:pPr marL="457200" indent="-457200">
              <a:buFont typeface="Arial" panose="020B0604020202020204" pitchFamily="34" charset="0"/>
              <a:buChar char="•"/>
            </a:pPr>
            <a:r>
              <a:rPr lang="en-US" sz="2400" dirty="0" err="1"/>
              <a:t>SilkETW</a:t>
            </a:r>
            <a:r>
              <a:rPr lang="en-US" sz="2400" dirty="0"/>
              <a:t> &amp; </a:t>
            </a:r>
            <a:r>
              <a:rPr lang="en-US" sz="2400" dirty="0" err="1"/>
              <a:t>SilkService</a:t>
            </a:r>
            <a:r>
              <a:rPr lang="en-US" sz="2400" dirty="0"/>
              <a:t> </a:t>
            </a:r>
            <a:r>
              <a:rPr lang="en-US" sz="2400" dirty="0" err="1"/>
              <a:t>BlackHat</a:t>
            </a:r>
            <a:r>
              <a:rPr lang="en-US" sz="2400" dirty="0"/>
              <a:t> Arsenal 2019 - </a:t>
            </a:r>
            <a:r>
              <a:rPr lang="en-US" sz="2400" dirty="0">
                <a:hlinkClick r:id="rId5"/>
              </a:rPr>
              <a:t>here</a:t>
            </a:r>
            <a:endParaRPr lang="en-US" sz="2400" dirty="0"/>
          </a:p>
          <a:p>
            <a:pPr marL="457200" indent="-457200">
              <a:buFont typeface="Arial" panose="020B0604020202020204" pitchFamily="34" charset="0"/>
              <a:buChar char="•"/>
            </a:pPr>
            <a:r>
              <a:rPr lang="en-US" sz="2400" dirty="0"/>
              <a:t>Threat Hunting with ETW events and HELK — Part 1: Installing </a:t>
            </a:r>
            <a:r>
              <a:rPr lang="en-US" sz="2400" dirty="0" err="1"/>
              <a:t>SilkETW</a:t>
            </a:r>
            <a:r>
              <a:rPr lang="en-US" sz="2400" dirty="0"/>
              <a:t> (by </a:t>
            </a:r>
            <a:r>
              <a:rPr lang="en-US" sz="2400" dirty="0">
                <a:hlinkClick r:id="rId6"/>
              </a:rPr>
              <a:t>@Cyb3rWard0g</a:t>
            </a:r>
            <a:r>
              <a:rPr lang="en-US" sz="2400" dirty="0"/>
              <a:t>) - </a:t>
            </a:r>
            <a:r>
              <a:rPr lang="en-US" sz="2400" dirty="0">
                <a:hlinkClick r:id="rId7"/>
              </a:rPr>
              <a:t>here</a:t>
            </a:r>
            <a:endParaRPr lang="en-US" sz="2400" dirty="0"/>
          </a:p>
          <a:p>
            <a:pPr marL="457200" indent="-457200">
              <a:buFont typeface="Arial" panose="020B0604020202020204" pitchFamily="34" charset="0"/>
              <a:buChar char="•"/>
            </a:pPr>
            <a:r>
              <a:rPr lang="en-US" sz="2400" dirty="0"/>
              <a:t>Threat Hunting with ETW events and HELK — Part 2: Shipping ETW events to HELK (by </a:t>
            </a:r>
            <a:r>
              <a:rPr lang="en-US" sz="2400" dirty="0">
                <a:hlinkClick r:id="rId6"/>
              </a:rPr>
              <a:t>@Cyb3rWard0g</a:t>
            </a:r>
            <a:r>
              <a:rPr lang="en-US" sz="2400" dirty="0"/>
              <a:t>) - </a:t>
            </a:r>
            <a:r>
              <a:rPr lang="en-US" sz="2400" dirty="0">
                <a:hlinkClick r:id="rId8"/>
              </a:rPr>
              <a:t>here</a:t>
            </a:r>
            <a:endParaRPr lang="en-US" sz="2400" dirty="0"/>
          </a:p>
        </p:txBody>
      </p:sp>
    </p:spTree>
    <p:extLst>
      <p:ext uri="{BB962C8B-B14F-4D97-AF65-F5344CB8AC3E}">
        <p14:creationId xmlns:p14="http://schemas.microsoft.com/office/powerpoint/2010/main" val="1772998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A9F73D-CCCC-B34B-8C0E-A833B6BA138D}"/>
              </a:ext>
            </a:extLst>
          </p:cNvPr>
          <p:cNvSpPr>
            <a:spLocks noGrp="1"/>
          </p:cNvSpPr>
          <p:nvPr>
            <p:ph type="title"/>
          </p:nvPr>
        </p:nvSpPr>
        <p:spPr/>
        <p:txBody>
          <a:bodyPr/>
          <a:lstStyle/>
          <a:p>
            <a:r>
              <a:rPr lang="en-US" dirty="0"/>
              <a:t>New Trend: EDR based Vulnerability Management</a:t>
            </a:r>
          </a:p>
        </p:txBody>
      </p:sp>
      <p:sp>
        <p:nvSpPr>
          <p:cNvPr id="6" name="Content Placeholder 5">
            <a:extLst>
              <a:ext uri="{FF2B5EF4-FFF2-40B4-BE49-F238E27FC236}">
                <a16:creationId xmlns:a16="http://schemas.microsoft.com/office/drawing/2014/main" id="{C78D4989-4C4B-694A-898C-769BEBD92456}"/>
              </a:ext>
            </a:extLst>
          </p:cNvPr>
          <p:cNvSpPr>
            <a:spLocks noGrp="1"/>
          </p:cNvSpPr>
          <p:nvPr>
            <p:ph idx="1"/>
          </p:nvPr>
        </p:nvSpPr>
        <p:spPr>
          <a:xfrm>
            <a:off x="655320" y="1295400"/>
            <a:ext cx="5440680" cy="4876800"/>
          </a:xfrm>
        </p:spPr>
        <p:txBody>
          <a:bodyPr/>
          <a:lstStyle/>
          <a:p>
            <a:pPr marL="457200" indent="-457200">
              <a:buFont typeface="Arial" panose="020B0604020202020204" pitchFamily="34" charset="0"/>
              <a:buChar char="•"/>
            </a:pPr>
            <a:r>
              <a:rPr lang="en-US" dirty="0"/>
              <a:t>How do you scan in IPv6 networks?</a:t>
            </a:r>
          </a:p>
          <a:p>
            <a:pPr marL="457200" indent="-457200">
              <a:buFont typeface="Arial" panose="020B0604020202020204" pitchFamily="34" charset="0"/>
              <a:buChar char="•"/>
            </a:pPr>
            <a:r>
              <a:rPr lang="en-US" dirty="0"/>
              <a:t>How about BYOD? Remote workers? Zero trust?</a:t>
            </a:r>
          </a:p>
          <a:p>
            <a:pPr marL="457200" indent="-457200">
              <a:buFont typeface="Arial" panose="020B0604020202020204" pitchFamily="34" charset="0"/>
              <a:buChar char="•"/>
            </a:pPr>
            <a:r>
              <a:rPr lang="en-US" dirty="0"/>
              <a:t>Vulnerability reports work right? – yeah... sure…</a:t>
            </a:r>
          </a:p>
          <a:p>
            <a:endParaRPr lang="en-US" dirty="0"/>
          </a:p>
        </p:txBody>
      </p:sp>
      <p:pic>
        <p:nvPicPr>
          <p:cNvPr id="2" name="Picture 1">
            <a:extLst>
              <a:ext uri="{FF2B5EF4-FFF2-40B4-BE49-F238E27FC236}">
                <a16:creationId xmlns:a16="http://schemas.microsoft.com/office/drawing/2014/main" id="{ED17A3C6-80F3-ED4F-8358-00831CBECC8E}"/>
              </a:ext>
            </a:extLst>
          </p:cNvPr>
          <p:cNvPicPr>
            <a:picLocks noChangeAspect="1"/>
          </p:cNvPicPr>
          <p:nvPr/>
        </p:nvPicPr>
        <p:blipFill>
          <a:blip r:embed="rId3"/>
          <a:stretch>
            <a:fillRect/>
          </a:stretch>
        </p:blipFill>
        <p:spPr>
          <a:xfrm>
            <a:off x="7218680" y="1574800"/>
            <a:ext cx="4318000" cy="4318000"/>
          </a:xfrm>
          <a:prstGeom prst="rect">
            <a:avLst/>
          </a:prstGeom>
        </p:spPr>
      </p:pic>
    </p:spTree>
    <p:extLst>
      <p:ext uri="{BB962C8B-B14F-4D97-AF65-F5344CB8AC3E}">
        <p14:creationId xmlns:p14="http://schemas.microsoft.com/office/powerpoint/2010/main" val="2029610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71B7-682A-FC46-BB71-83845CBDCCBC}"/>
              </a:ext>
            </a:extLst>
          </p:cNvPr>
          <p:cNvSpPr>
            <a:spLocks noGrp="1"/>
          </p:cNvSpPr>
          <p:nvPr>
            <p:ph type="title"/>
          </p:nvPr>
        </p:nvSpPr>
        <p:spPr/>
        <p:txBody>
          <a:bodyPr/>
          <a:lstStyle/>
          <a:p>
            <a:r>
              <a:rPr lang="en-US" dirty="0"/>
              <a:t>Endpoint Security Needs: Detection</a:t>
            </a:r>
          </a:p>
        </p:txBody>
      </p:sp>
      <p:sp>
        <p:nvSpPr>
          <p:cNvPr id="5" name="Content Placeholder 4">
            <a:extLst>
              <a:ext uri="{FF2B5EF4-FFF2-40B4-BE49-F238E27FC236}">
                <a16:creationId xmlns:a16="http://schemas.microsoft.com/office/drawing/2014/main" id="{951F5EC4-1458-2D41-BFA8-3144BADCD5C3}"/>
              </a:ext>
            </a:extLst>
          </p:cNvPr>
          <p:cNvSpPr>
            <a:spLocks noGrp="1"/>
          </p:cNvSpPr>
          <p:nvPr>
            <p:ph idx="1"/>
          </p:nvPr>
        </p:nvSpPr>
        <p:spPr/>
        <p:txBody>
          <a:bodyPr/>
          <a:lstStyle/>
          <a:p>
            <a:r>
              <a:rPr lang="en-US" sz="2400" dirty="0"/>
              <a:t>Good solid detection starts with solid visibility and data collection.</a:t>
            </a:r>
          </a:p>
          <a:p>
            <a:r>
              <a:rPr lang="en-US" sz="2400" dirty="0"/>
              <a:t>On top of that EDR tools provide:</a:t>
            </a:r>
          </a:p>
          <a:p>
            <a:pPr marL="457200" indent="-457200">
              <a:buFont typeface="Arial" panose="020B0604020202020204" pitchFamily="34" charset="0"/>
              <a:buChar char="•"/>
            </a:pPr>
            <a:r>
              <a:rPr lang="en-US" sz="2400" dirty="0"/>
              <a:t>Continuous monitoring and recording of endpoint system level behaviors</a:t>
            </a:r>
          </a:p>
          <a:p>
            <a:pPr marL="457200" indent="-457200">
              <a:buFont typeface="Arial" panose="020B0604020202020204" pitchFamily="34" charset="0"/>
              <a:buChar char="•"/>
            </a:pPr>
            <a:r>
              <a:rPr lang="en-US" sz="2400" dirty="0"/>
              <a:t>Data analytics techniques to detect suspicious behavior</a:t>
            </a:r>
          </a:p>
          <a:p>
            <a:pPr marL="457200" indent="-457200">
              <a:buFont typeface="Arial" panose="020B0604020202020204" pitchFamily="34" charset="0"/>
              <a:buChar char="•"/>
            </a:pPr>
            <a:r>
              <a:rPr lang="en-US" sz="2400" dirty="0"/>
              <a:t>Contextual information</a:t>
            </a:r>
          </a:p>
          <a:p>
            <a:pPr marL="457200" indent="-457200">
              <a:buFont typeface="Arial" panose="020B0604020202020204" pitchFamily="34" charset="0"/>
              <a:buChar char="•"/>
            </a:pPr>
            <a:r>
              <a:rPr lang="en-US" sz="2400" dirty="0"/>
              <a:t>Ability to triage faster, and pivoting across different sources</a:t>
            </a:r>
          </a:p>
          <a:p>
            <a:pPr marL="457200" indent="-457200">
              <a:buFont typeface="Arial" panose="020B0604020202020204" pitchFamily="34" charset="0"/>
              <a:buChar char="•"/>
            </a:pPr>
            <a:r>
              <a:rPr lang="en-US" sz="2400" dirty="0"/>
              <a:t>Some may provide blocking with EPP integration </a:t>
            </a:r>
          </a:p>
          <a:p>
            <a:pPr marL="457200" indent="-457200">
              <a:buFont typeface="Arial" panose="020B0604020202020204" pitchFamily="34" charset="0"/>
              <a:buChar char="•"/>
            </a:pPr>
            <a:r>
              <a:rPr lang="en-US" sz="2400" dirty="0"/>
              <a:t>Some may provide additional integration with SIEM, Sandbox, DLP, Gateway, Cloud and other sources</a:t>
            </a:r>
          </a:p>
          <a:p>
            <a:pPr marL="457200" indent="-457200">
              <a:buFont typeface="Arial" panose="020B0604020202020204" pitchFamily="34" charset="0"/>
              <a:buChar char="•"/>
            </a:pPr>
            <a:r>
              <a:rPr lang="en-US" sz="2400" dirty="0"/>
              <a:t>And of course, response and remediation!</a:t>
            </a:r>
          </a:p>
        </p:txBody>
      </p:sp>
    </p:spTree>
    <p:extLst>
      <p:ext uri="{BB962C8B-B14F-4D97-AF65-F5344CB8AC3E}">
        <p14:creationId xmlns:p14="http://schemas.microsoft.com/office/powerpoint/2010/main" val="3207416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00A4-4074-2F44-B23E-AEDF25128AA7}"/>
              </a:ext>
            </a:extLst>
          </p:cNvPr>
          <p:cNvSpPr>
            <a:spLocks noGrp="1"/>
          </p:cNvSpPr>
          <p:nvPr>
            <p:ph type="ctrTitle"/>
          </p:nvPr>
        </p:nvSpPr>
        <p:spPr/>
        <p:txBody>
          <a:bodyPr/>
          <a:lstStyle/>
          <a:p>
            <a:r>
              <a:rPr lang="en-US" dirty="0"/>
              <a:t>Endpoint Security Needs:  Behaviors</a:t>
            </a:r>
          </a:p>
        </p:txBody>
      </p:sp>
      <p:sp>
        <p:nvSpPr>
          <p:cNvPr id="5" name="Content Placeholder 4">
            <a:extLst>
              <a:ext uri="{FF2B5EF4-FFF2-40B4-BE49-F238E27FC236}">
                <a16:creationId xmlns:a16="http://schemas.microsoft.com/office/drawing/2014/main" id="{FD7C52D1-2079-C74B-B18B-8197BEF0B1FA}"/>
              </a:ext>
            </a:extLst>
          </p:cNvPr>
          <p:cNvSpPr>
            <a:spLocks noGrp="1"/>
          </p:cNvSpPr>
          <p:nvPr>
            <p:ph type="subTitle" idx="1"/>
          </p:nvPr>
        </p:nvSpPr>
        <p:spPr/>
        <p:txBody>
          <a:bodyPr/>
          <a:lstStyle/>
          <a:p>
            <a:r>
              <a:rPr lang="en-US" dirty="0">
                <a:hlinkClick r:id="rId3"/>
              </a:rPr>
              <a:t>https://attackevals.mitre.org/</a:t>
            </a:r>
            <a:endParaRPr lang="en-US" dirty="0"/>
          </a:p>
        </p:txBody>
      </p:sp>
      <p:sp>
        <p:nvSpPr>
          <p:cNvPr id="3" name="Text Placeholder 2">
            <a:extLst>
              <a:ext uri="{FF2B5EF4-FFF2-40B4-BE49-F238E27FC236}">
                <a16:creationId xmlns:a16="http://schemas.microsoft.com/office/drawing/2014/main" id="{B7690575-4ABC-0840-984A-9301341030AC}"/>
              </a:ext>
            </a:extLst>
          </p:cNvPr>
          <p:cNvSpPr>
            <a:spLocks noGrp="1"/>
          </p:cNvSpPr>
          <p:nvPr>
            <p:ph type="body" sz="quarter" idx="13"/>
          </p:nvPr>
        </p:nvSpPr>
        <p:spPr/>
        <p:txBody>
          <a:bodyPr/>
          <a:lstStyle/>
          <a:p>
            <a:r>
              <a:rPr lang="en-US" sz="2800" dirty="0"/>
              <a:t>MITRE evaluates cybersecurity products using an open methodology based on our ATT&amp;CK™ framework. Our goals are to:</a:t>
            </a:r>
          </a:p>
          <a:p>
            <a:pPr marL="860425" lvl="1" indent="-457200">
              <a:buFont typeface="Arial" panose="020B0604020202020204" pitchFamily="34" charset="0"/>
              <a:buChar char="•"/>
            </a:pPr>
            <a:r>
              <a:rPr lang="en-US" sz="2000" dirty="0"/>
              <a:t>Empower end-users with objective insights into how to use specific commercial security products to detect known adversary behaviors</a:t>
            </a:r>
          </a:p>
          <a:p>
            <a:pPr marL="860425" lvl="1" indent="-457200">
              <a:buFont typeface="Arial" panose="020B0604020202020204" pitchFamily="34" charset="0"/>
              <a:buChar char="•"/>
            </a:pPr>
            <a:r>
              <a:rPr lang="en-US" sz="2000" dirty="0"/>
              <a:t>Provide transparency around the true capabilities of security products and services to detect known adversary behaviors</a:t>
            </a:r>
          </a:p>
          <a:p>
            <a:pPr marL="860425" lvl="1" indent="-457200">
              <a:buFont typeface="Arial" panose="020B0604020202020204" pitchFamily="34" charset="0"/>
              <a:buChar char="•"/>
            </a:pPr>
            <a:r>
              <a:rPr lang="en-US" sz="2000" dirty="0"/>
              <a:t>Drive the security vendor community to enhance their capability to detect known adversary behaviors.</a:t>
            </a:r>
          </a:p>
          <a:p>
            <a:r>
              <a:rPr lang="en-US" sz="2400" dirty="0"/>
              <a:t>These evaluations are not a competitive analysis. There are no scores, rankings, or ratings. Instead, we show how each vendor approaches threat detection in the context of the ATT&amp;CK matrix.</a:t>
            </a:r>
            <a:br>
              <a:rPr lang="en-US" sz="2200" dirty="0"/>
            </a:br>
            <a:endParaRPr lang="en-US" sz="2200" dirty="0"/>
          </a:p>
        </p:txBody>
      </p:sp>
    </p:spTree>
    <p:extLst>
      <p:ext uri="{BB962C8B-B14F-4D97-AF65-F5344CB8AC3E}">
        <p14:creationId xmlns:p14="http://schemas.microsoft.com/office/powerpoint/2010/main" val="478667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C8F50B-2CD9-418A-9571-877716315819}"/>
              </a:ext>
            </a:extLst>
          </p:cNvPr>
          <p:cNvSpPr>
            <a:spLocks noGrp="1"/>
          </p:cNvSpPr>
          <p:nvPr>
            <p:ph type="title"/>
          </p:nvPr>
        </p:nvSpPr>
        <p:spPr/>
        <p:txBody>
          <a:bodyPr/>
          <a:lstStyle/>
          <a:p>
            <a:r>
              <a:rPr lang="en-US" dirty="0"/>
              <a:t>Signs You May have an Endpoint Blue Pill Overdose</a:t>
            </a:r>
          </a:p>
        </p:txBody>
      </p:sp>
      <p:sp>
        <p:nvSpPr>
          <p:cNvPr id="9" name="Content Placeholder 8">
            <a:extLst>
              <a:ext uri="{FF2B5EF4-FFF2-40B4-BE49-F238E27FC236}">
                <a16:creationId xmlns:a16="http://schemas.microsoft.com/office/drawing/2014/main" id="{7AB5CB9F-D65C-4EE9-A290-77CF599660DA}"/>
              </a:ext>
            </a:extLst>
          </p:cNvPr>
          <p:cNvSpPr>
            <a:spLocks noGrp="1"/>
          </p:cNvSpPr>
          <p:nvPr>
            <p:ph idx="1"/>
          </p:nvPr>
        </p:nvSpPr>
        <p:spPr/>
        <p:txBody>
          <a:bodyPr/>
          <a:lstStyle/>
          <a:p>
            <a:r>
              <a:rPr lang="en-US" sz="2150" dirty="0"/>
              <a:t>We love all things ‘Blue’ but too often we find organizations that exhibit signs of having a Blue Pill overdose, specially on Endpoint Security:</a:t>
            </a:r>
          </a:p>
          <a:p>
            <a:pPr marL="342900" indent="-342900">
              <a:buFont typeface="Arial" panose="020B0604020202020204" pitchFamily="34" charset="0"/>
              <a:buChar char="•"/>
            </a:pPr>
            <a:r>
              <a:rPr lang="en-US" sz="2150" i="1" dirty="0"/>
              <a:t>My system is fully patched</a:t>
            </a:r>
          </a:p>
          <a:p>
            <a:pPr marL="342900" indent="-342900">
              <a:buFont typeface="Arial" panose="020B0604020202020204" pitchFamily="34" charset="0"/>
              <a:buChar char="•"/>
            </a:pPr>
            <a:r>
              <a:rPr lang="en-US" sz="2150" i="1" dirty="0"/>
              <a:t>I have the latest &amp; greatest AV signatures</a:t>
            </a:r>
          </a:p>
          <a:p>
            <a:pPr marL="342900" indent="-342900">
              <a:buFont typeface="Arial" panose="020B0604020202020204" pitchFamily="34" charset="0"/>
              <a:buChar char="•"/>
            </a:pPr>
            <a:r>
              <a:rPr lang="en-US" sz="2150" i="1" dirty="0"/>
              <a:t>I have application whitelisting and HIPS! </a:t>
            </a:r>
          </a:p>
          <a:p>
            <a:pPr marL="342900" indent="-342900">
              <a:buFont typeface="Arial" panose="020B0604020202020204" pitchFamily="34" charset="0"/>
              <a:buChar char="•"/>
            </a:pPr>
            <a:r>
              <a:rPr lang="en-US" sz="2150" i="1" dirty="0"/>
              <a:t>And my data is encrypted! Therefore, I am secure!</a:t>
            </a:r>
          </a:p>
          <a:p>
            <a:endParaRPr lang="en-US" sz="2150" dirty="0"/>
          </a:p>
          <a:p>
            <a:r>
              <a:rPr lang="en-US" sz="2150" dirty="0"/>
              <a:t>And some of my favorites…</a:t>
            </a:r>
          </a:p>
          <a:p>
            <a:r>
              <a:rPr lang="en-US" sz="2150" i="1" dirty="0"/>
              <a:t>Why would you detect, when you can prevent!? If you can detect you can block it! </a:t>
            </a:r>
          </a:p>
          <a:p>
            <a:r>
              <a:rPr lang="en-US" sz="2150" i="1" dirty="0"/>
              <a:t>My &lt;insert next-gen, blockchain, ML, AI, magic unicorn pixie dust here&gt; has a ‘signature’ for that. I can block it! </a:t>
            </a:r>
          </a:p>
        </p:txBody>
      </p:sp>
      <p:pic>
        <p:nvPicPr>
          <p:cNvPr id="3" name="Picture 2">
            <a:extLst>
              <a:ext uri="{FF2B5EF4-FFF2-40B4-BE49-F238E27FC236}">
                <a16:creationId xmlns:a16="http://schemas.microsoft.com/office/drawing/2014/main" id="{E6A1637C-6D93-4B4C-837E-6406380F975C}"/>
              </a:ext>
            </a:extLst>
          </p:cNvPr>
          <p:cNvPicPr>
            <a:picLocks noChangeAspect="1"/>
          </p:cNvPicPr>
          <p:nvPr/>
        </p:nvPicPr>
        <p:blipFill>
          <a:blip r:embed="rId3"/>
          <a:stretch>
            <a:fillRect/>
          </a:stretch>
        </p:blipFill>
        <p:spPr>
          <a:xfrm>
            <a:off x="7620000" y="2246233"/>
            <a:ext cx="3559424" cy="2365534"/>
          </a:xfrm>
          <a:prstGeom prst="rect">
            <a:avLst/>
          </a:prstGeom>
        </p:spPr>
      </p:pic>
    </p:spTree>
    <p:extLst>
      <p:ext uri="{BB962C8B-B14F-4D97-AF65-F5344CB8AC3E}">
        <p14:creationId xmlns:p14="http://schemas.microsoft.com/office/powerpoint/2010/main" val="1451374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06A4-5615-2648-9684-70FF095DC95C}"/>
              </a:ext>
            </a:extLst>
          </p:cNvPr>
          <p:cNvSpPr>
            <a:spLocks noGrp="1"/>
          </p:cNvSpPr>
          <p:nvPr>
            <p:ph type="ctrTitle"/>
          </p:nvPr>
        </p:nvSpPr>
        <p:spPr/>
        <p:txBody>
          <a:bodyPr/>
          <a:lstStyle/>
          <a:p>
            <a:r>
              <a:rPr lang="en-US" dirty="0"/>
              <a:t>MITRE evaluations methodology: APT3 </a:t>
            </a:r>
          </a:p>
        </p:txBody>
      </p:sp>
      <p:sp>
        <p:nvSpPr>
          <p:cNvPr id="3" name="Subtitle 2">
            <a:extLst>
              <a:ext uri="{FF2B5EF4-FFF2-40B4-BE49-F238E27FC236}">
                <a16:creationId xmlns:a16="http://schemas.microsoft.com/office/drawing/2014/main" id="{68AAAB67-2481-9F45-9DFA-E6A212CC1670}"/>
              </a:ext>
            </a:extLst>
          </p:cNvPr>
          <p:cNvSpPr>
            <a:spLocks noGrp="1"/>
          </p:cNvSpPr>
          <p:nvPr>
            <p:ph type="subTitle" idx="1"/>
          </p:nvPr>
        </p:nvSpPr>
        <p:spPr/>
        <p:txBody>
          <a:bodyPr/>
          <a:lstStyle/>
          <a:p>
            <a:r>
              <a:rPr lang="en-US" dirty="0">
                <a:hlinkClick r:id="rId3"/>
              </a:rPr>
              <a:t>https://attackevals.mitre.org/methodology/round1/</a:t>
            </a:r>
            <a:endParaRPr lang="en-US" dirty="0"/>
          </a:p>
        </p:txBody>
      </p:sp>
      <p:sp>
        <p:nvSpPr>
          <p:cNvPr id="4" name="Text Placeholder 3">
            <a:extLst>
              <a:ext uri="{FF2B5EF4-FFF2-40B4-BE49-F238E27FC236}">
                <a16:creationId xmlns:a16="http://schemas.microsoft.com/office/drawing/2014/main" id="{612977E3-2AE3-E44A-889B-44E716001F0D}"/>
              </a:ext>
            </a:extLst>
          </p:cNvPr>
          <p:cNvSpPr>
            <a:spLocks noGrp="1"/>
          </p:cNvSpPr>
          <p:nvPr>
            <p:ph type="body" sz="quarter" idx="13"/>
          </p:nvPr>
        </p:nvSpPr>
        <p:spPr>
          <a:xfrm>
            <a:off x="655320" y="2022811"/>
            <a:ext cx="3992880" cy="3717260"/>
          </a:xfrm>
        </p:spPr>
        <p:txBody>
          <a:bodyPr/>
          <a:lstStyle/>
          <a:p>
            <a:r>
              <a:rPr lang="en-US" sz="2400" dirty="0"/>
              <a:t>MITRE’s evaluation </a:t>
            </a:r>
            <a:r>
              <a:rPr lang="en-US" sz="2400" b="1" dirty="0">
                <a:hlinkClick r:id="rId4"/>
              </a:rPr>
              <a:t>methodology</a:t>
            </a:r>
            <a:r>
              <a:rPr lang="en-US" sz="2400" dirty="0"/>
              <a:t> is publicly available, and all evaluation results are publicly released. </a:t>
            </a:r>
          </a:p>
          <a:p>
            <a:endParaRPr lang="en-US" sz="2400" dirty="0"/>
          </a:p>
          <a:p>
            <a:r>
              <a:rPr lang="en-US" sz="2400" dirty="0"/>
              <a:t>Round 2, APT29 emulation results, will be published in the near future. More details here </a:t>
            </a:r>
            <a:r>
              <a:rPr lang="en-US" sz="2400" dirty="0">
                <a:hlinkClick r:id="rId5"/>
              </a:rPr>
              <a:t>https://attackevals.mitre.org/methodology/round2/</a:t>
            </a:r>
            <a:endParaRPr lang="en-US" sz="2400" dirty="0"/>
          </a:p>
        </p:txBody>
      </p:sp>
      <p:pic>
        <p:nvPicPr>
          <p:cNvPr id="5" name="Picture 4">
            <a:extLst>
              <a:ext uri="{FF2B5EF4-FFF2-40B4-BE49-F238E27FC236}">
                <a16:creationId xmlns:a16="http://schemas.microsoft.com/office/drawing/2014/main" id="{8CE62A91-97C5-6C4D-8101-915FA32FC27D}"/>
              </a:ext>
            </a:extLst>
          </p:cNvPr>
          <p:cNvPicPr>
            <a:picLocks noChangeAspect="1"/>
          </p:cNvPicPr>
          <p:nvPr/>
        </p:nvPicPr>
        <p:blipFill>
          <a:blip r:embed="rId6"/>
          <a:stretch>
            <a:fillRect/>
          </a:stretch>
        </p:blipFill>
        <p:spPr>
          <a:xfrm>
            <a:off x="4648200" y="1932803"/>
            <a:ext cx="7061200" cy="3619500"/>
          </a:xfrm>
          <a:prstGeom prst="rect">
            <a:avLst/>
          </a:prstGeom>
        </p:spPr>
      </p:pic>
    </p:spTree>
    <p:extLst>
      <p:ext uri="{BB962C8B-B14F-4D97-AF65-F5344CB8AC3E}">
        <p14:creationId xmlns:p14="http://schemas.microsoft.com/office/powerpoint/2010/main" val="739367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D2B9-5DDE-D044-8D8A-A95CA9777329}"/>
              </a:ext>
            </a:extLst>
          </p:cNvPr>
          <p:cNvSpPr>
            <a:spLocks noGrp="1"/>
          </p:cNvSpPr>
          <p:nvPr>
            <p:ph type="title"/>
          </p:nvPr>
        </p:nvSpPr>
        <p:spPr bwMode="gray">
          <a:xfrm>
            <a:off x="655320" y="475840"/>
            <a:ext cx="10881360" cy="685800"/>
          </a:xfrm>
          <a:prstGeom prst="rect">
            <a:avLst/>
          </a:prstGeom>
        </p:spPr>
        <p:txBody>
          <a:bodyPr anchor="ctr">
            <a:normAutofit/>
          </a:bodyPr>
          <a:lstStyle/>
          <a:p>
            <a:r>
              <a:rPr lang="en-US" dirty="0"/>
              <a:t>Endpoint Security Needs: </a:t>
            </a:r>
            <a:r>
              <a:rPr lang="en-US" sz="2400" dirty="0">
                <a:solidFill>
                  <a:schemeClr val="bg1"/>
                </a:solidFill>
              </a:rPr>
              <a:t>Hunt - Bring on the False Negatives!</a:t>
            </a:r>
          </a:p>
        </p:txBody>
      </p:sp>
      <p:pic>
        <p:nvPicPr>
          <p:cNvPr id="6" name="Picture 5">
            <a:extLst>
              <a:ext uri="{FF2B5EF4-FFF2-40B4-BE49-F238E27FC236}">
                <a16:creationId xmlns:a16="http://schemas.microsoft.com/office/drawing/2014/main" id="{2E46F500-4571-0646-8FAA-8DB842110C1C}"/>
              </a:ext>
            </a:extLst>
          </p:cNvPr>
          <p:cNvPicPr>
            <a:picLocks noChangeAspect="1"/>
          </p:cNvPicPr>
          <p:nvPr/>
        </p:nvPicPr>
        <p:blipFill>
          <a:blip r:embed="rId3"/>
          <a:stretch>
            <a:fillRect/>
          </a:stretch>
        </p:blipFill>
        <p:spPr>
          <a:xfrm>
            <a:off x="5236511" y="1295400"/>
            <a:ext cx="6073798" cy="4707194"/>
          </a:xfrm>
          <a:prstGeom prst="rect">
            <a:avLst/>
          </a:prstGeom>
          <a:noFill/>
        </p:spPr>
      </p:pic>
      <p:sp>
        <p:nvSpPr>
          <p:cNvPr id="5" name="Content Placeholder 4">
            <a:extLst>
              <a:ext uri="{FF2B5EF4-FFF2-40B4-BE49-F238E27FC236}">
                <a16:creationId xmlns:a16="http://schemas.microsoft.com/office/drawing/2014/main" id="{FE06359E-5012-1B4A-ABBA-5172FE38FF6E}"/>
              </a:ext>
            </a:extLst>
          </p:cNvPr>
          <p:cNvSpPr>
            <a:spLocks noGrp="1"/>
          </p:cNvSpPr>
          <p:nvPr>
            <p:ph type="body" sz="quarter" idx="13"/>
          </p:nvPr>
        </p:nvSpPr>
        <p:spPr>
          <a:xfrm>
            <a:off x="655320" y="1295400"/>
            <a:ext cx="4240530" cy="4707194"/>
          </a:xfrm>
          <a:prstGeom prst="rect">
            <a:avLst/>
          </a:prstGeom>
        </p:spPr>
        <p:txBody>
          <a:bodyPr>
            <a:normAutofit lnSpcReduction="10000"/>
          </a:bodyPr>
          <a:lstStyle/>
          <a:p>
            <a:pPr marL="457200" indent="-457200">
              <a:buFont typeface="Arial" panose="020B0604020202020204" pitchFamily="34" charset="0"/>
              <a:buChar char="•"/>
            </a:pPr>
            <a:r>
              <a:rPr lang="en-US" sz="2800" dirty="0">
                <a:solidFill>
                  <a:schemeClr val="tx1"/>
                </a:solidFill>
              </a:rPr>
              <a:t>Detecting or doing triage is not threat hunting!! </a:t>
            </a:r>
          </a:p>
          <a:p>
            <a:pPr marL="457200" indent="-457200">
              <a:buFont typeface="Arial" panose="020B0604020202020204" pitchFamily="34" charset="0"/>
              <a:buChar char="•"/>
            </a:pPr>
            <a:r>
              <a:rPr lang="en-US" sz="2800" dirty="0">
                <a:solidFill>
                  <a:schemeClr val="tx1"/>
                </a:solidFill>
              </a:rPr>
              <a:t>Most prevention and detection oriented tools make poor threat hunting solutions</a:t>
            </a:r>
            <a:r>
              <a:rPr lang="en-US" dirty="0"/>
              <a:t>.</a:t>
            </a:r>
          </a:p>
          <a:p>
            <a:pPr marL="860425" lvl="1" indent="-457200">
              <a:buFont typeface="Arial" panose="020B0604020202020204" pitchFamily="34" charset="0"/>
              <a:buChar char="•"/>
            </a:pPr>
            <a:r>
              <a:rPr lang="en-US" dirty="0">
                <a:solidFill>
                  <a:schemeClr val="tx1"/>
                </a:solidFill>
              </a:rPr>
              <a:t>Prevention and real-time detection are focused on </a:t>
            </a:r>
            <a:r>
              <a:rPr lang="en-US" b="1" dirty="0">
                <a:solidFill>
                  <a:schemeClr val="tx1"/>
                </a:solidFill>
              </a:rPr>
              <a:t>low FPs</a:t>
            </a:r>
          </a:p>
          <a:p>
            <a:pPr marL="860425" lvl="1" indent="-457200">
              <a:buFont typeface="Arial" panose="020B0604020202020204" pitchFamily="34" charset="0"/>
              <a:buChar char="•"/>
            </a:pPr>
            <a:r>
              <a:rPr lang="en-US" dirty="0"/>
              <a:t>Hunting solutions should be optimized for </a:t>
            </a:r>
            <a:r>
              <a:rPr lang="en-US" b="1" dirty="0"/>
              <a:t>low FNs</a:t>
            </a:r>
            <a:endParaRPr lang="en-US" b="1" dirty="0">
              <a:solidFill>
                <a:schemeClr val="tx1"/>
              </a:solidFill>
            </a:endParaRPr>
          </a:p>
          <a:p>
            <a:pPr marL="457200" indent="-457200">
              <a:buFont typeface="Arial" panose="020B0604020202020204" pitchFamily="34" charset="0"/>
              <a:buChar char="•"/>
            </a:pPr>
            <a:endParaRPr lang="en-US" sz="2800" dirty="0">
              <a:solidFill>
                <a:schemeClr val="tx1"/>
              </a:solidFill>
            </a:endParaRPr>
          </a:p>
        </p:txBody>
      </p:sp>
    </p:spTree>
    <p:extLst>
      <p:ext uri="{BB962C8B-B14F-4D97-AF65-F5344CB8AC3E}">
        <p14:creationId xmlns:p14="http://schemas.microsoft.com/office/powerpoint/2010/main" val="15198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161F-E185-324A-BAF4-1E06E7CD6D94}"/>
              </a:ext>
            </a:extLst>
          </p:cNvPr>
          <p:cNvSpPr>
            <a:spLocks noGrp="1"/>
          </p:cNvSpPr>
          <p:nvPr>
            <p:ph type="title"/>
          </p:nvPr>
        </p:nvSpPr>
        <p:spPr/>
        <p:txBody>
          <a:bodyPr/>
          <a:lstStyle/>
          <a:p>
            <a:r>
              <a:rPr lang="en-US" dirty="0"/>
              <a:t>Endpoint Security Needs:  Act</a:t>
            </a:r>
          </a:p>
        </p:txBody>
      </p:sp>
      <p:sp>
        <p:nvSpPr>
          <p:cNvPr id="5" name="Content Placeholder 4">
            <a:extLst>
              <a:ext uri="{FF2B5EF4-FFF2-40B4-BE49-F238E27FC236}">
                <a16:creationId xmlns:a16="http://schemas.microsoft.com/office/drawing/2014/main" id="{85091759-9E94-6B4B-BB77-10C71F44E75A}"/>
              </a:ext>
            </a:extLst>
          </p:cNvPr>
          <p:cNvSpPr>
            <a:spLocks noGrp="1"/>
          </p:cNvSpPr>
          <p:nvPr>
            <p:ph idx="1"/>
          </p:nvPr>
        </p:nvSpPr>
        <p:spPr/>
        <p:txBody>
          <a:bodyPr/>
          <a:lstStyle/>
          <a:p>
            <a:r>
              <a:rPr lang="en-US" dirty="0"/>
              <a:t>EDR should let you:</a:t>
            </a:r>
          </a:p>
          <a:p>
            <a:pPr marL="457200" indent="-457200">
              <a:buFont typeface="Arial" panose="020B0604020202020204" pitchFamily="34" charset="0"/>
              <a:buChar char="•"/>
            </a:pPr>
            <a:r>
              <a:rPr lang="en-US" sz="2400" dirty="0"/>
              <a:t>Contain system</a:t>
            </a:r>
          </a:p>
          <a:p>
            <a:pPr marL="457200" indent="-457200">
              <a:buFont typeface="Arial" panose="020B0604020202020204" pitchFamily="34" charset="0"/>
              <a:buChar char="•"/>
            </a:pPr>
            <a:r>
              <a:rPr lang="en-US" sz="2400" dirty="0"/>
              <a:t>Shutdown system</a:t>
            </a:r>
          </a:p>
          <a:p>
            <a:pPr marL="457200" indent="-457200">
              <a:buFont typeface="Arial" panose="020B0604020202020204" pitchFamily="34" charset="0"/>
              <a:buChar char="•"/>
            </a:pPr>
            <a:r>
              <a:rPr lang="en-US" sz="2400" dirty="0"/>
              <a:t>Dump process / memory</a:t>
            </a:r>
          </a:p>
          <a:p>
            <a:pPr marL="457200" indent="-457200">
              <a:buFont typeface="Arial" panose="020B0604020202020204" pitchFamily="34" charset="0"/>
              <a:buChar char="•"/>
            </a:pPr>
            <a:r>
              <a:rPr lang="en-US" sz="2400" dirty="0"/>
              <a:t>Terminate running process</a:t>
            </a:r>
          </a:p>
          <a:p>
            <a:pPr marL="457200" indent="-457200">
              <a:buFont typeface="Arial" panose="020B0604020202020204" pitchFamily="34" charset="0"/>
              <a:buChar char="•"/>
            </a:pPr>
            <a:r>
              <a:rPr lang="en-US" sz="2400" dirty="0"/>
              <a:t>Uninstall services</a:t>
            </a:r>
          </a:p>
          <a:p>
            <a:pPr marL="457200" indent="-457200">
              <a:buFont typeface="Arial" panose="020B0604020202020204" pitchFamily="34" charset="0"/>
              <a:buChar char="•"/>
            </a:pPr>
            <a:r>
              <a:rPr lang="en-US" sz="2400" dirty="0"/>
              <a:t>Log off user</a:t>
            </a:r>
          </a:p>
          <a:p>
            <a:pPr marL="457200" indent="-457200">
              <a:buFont typeface="Arial" panose="020B0604020202020204" pitchFamily="34" charset="0"/>
              <a:buChar char="•"/>
            </a:pPr>
            <a:r>
              <a:rPr lang="en-US" sz="2400" dirty="0"/>
              <a:t>Delete file or directory </a:t>
            </a:r>
          </a:p>
          <a:p>
            <a:pPr marL="457200" indent="-457200">
              <a:buFont typeface="Arial" panose="020B0604020202020204" pitchFamily="34" charset="0"/>
              <a:buChar char="•"/>
            </a:pPr>
            <a:r>
              <a:rPr lang="en-US" sz="2400" dirty="0"/>
              <a:t>Run custom script X</a:t>
            </a:r>
          </a:p>
          <a:p>
            <a:pPr marL="457200" indent="-457200">
              <a:buFont typeface="Arial" panose="020B0604020202020204" pitchFamily="34" charset="0"/>
              <a:buChar char="•"/>
            </a:pPr>
            <a:r>
              <a:rPr lang="en-US" sz="2400" dirty="0"/>
              <a:t>….</a:t>
            </a:r>
          </a:p>
          <a:p>
            <a:endParaRPr lang="en-US" dirty="0"/>
          </a:p>
        </p:txBody>
      </p:sp>
      <p:pic>
        <p:nvPicPr>
          <p:cNvPr id="3" name="Picture 2">
            <a:extLst>
              <a:ext uri="{FF2B5EF4-FFF2-40B4-BE49-F238E27FC236}">
                <a16:creationId xmlns:a16="http://schemas.microsoft.com/office/drawing/2014/main" id="{6C1FD68D-A1E2-AB4E-B75B-2CDAB2450F0D}"/>
              </a:ext>
            </a:extLst>
          </p:cNvPr>
          <p:cNvPicPr>
            <a:picLocks noChangeAspect="1"/>
          </p:cNvPicPr>
          <p:nvPr/>
        </p:nvPicPr>
        <p:blipFill>
          <a:blip r:embed="rId3"/>
          <a:stretch>
            <a:fillRect/>
          </a:stretch>
        </p:blipFill>
        <p:spPr>
          <a:xfrm>
            <a:off x="5527040" y="1447800"/>
            <a:ext cx="6009640" cy="3219450"/>
          </a:xfrm>
          <a:prstGeom prst="rect">
            <a:avLst/>
          </a:prstGeom>
        </p:spPr>
      </p:pic>
      <p:sp>
        <p:nvSpPr>
          <p:cNvPr id="4" name="Rectangle 3">
            <a:extLst>
              <a:ext uri="{FF2B5EF4-FFF2-40B4-BE49-F238E27FC236}">
                <a16:creationId xmlns:a16="http://schemas.microsoft.com/office/drawing/2014/main" id="{038E4CE2-E1E4-9043-87C3-7C52794217AB}"/>
              </a:ext>
            </a:extLst>
          </p:cNvPr>
          <p:cNvSpPr/>
          <p:nvPr/>
        </p:nvSpPr>
        <p:spPr>
          <a:xfrm>
            <a:off x="5902960" y="4879428"/>
            <a:ext cx="5257800" cy="707886"/>
          </a:xfrm>
          <a:prstGeom prst="rect">
            <a:avLst/>
          </a:prstGeom>
        </p:spPr>
        <p:txBody>
          <a:bodyPr wrap="square">
            <a:spAutoFit/>
          </a:bodyPr>
          <a:lstStyle/>
          <a:p>
            <a:pPr algn="ctr"/>
            <a:r>
              <a:rPr lang="en-US" sz="2000" dirty="0">
                <a:hlinkClick r:id="rId4"/>
              </a:rPr>
              <a:t>https://www.sans.org/webcasts/traditional-edr-working-and-about-109920</a:t>
            </a:r>
            <a:endParaRPr lang="en-US" sz="2000" dirty="0"/>
          </a:p>
        </p:txBody>
      </p:sp>
    </p:spTree>
    <p:extLst>
      <p:ext uri="{BB962C8B-B14F-4D97-AF65-F5344CB8AC3E}">
        <p14:creationId xmlns:p14="http://schemas.microsoft.com/office/powerpoint/2010/main" val="2150657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161F-E185-324A-BAF4-1E06E7CD6D94}"/>
              </a:ext>
            </a:extLst>
          </p:cNvPr>
          <p:cNvSpPr>
            <a:spLocks noGrp="1"/>
          </p:cNvSpPr>
          <p:nvPr>
            <p:ph type="ctrTitle"/>
          </p:nvPr>
        </p:nvSpPr>
        <p:spPr/>
        <p:txBody>
          <a:bodyPr/>
          <a:lstStyle/>
          <a:p>
            <a:r>
              <a:rPr lang="en-US" dirty="0"/>
              <a:t>Act: Integration with SOAR platforms</a:t>
            </a:r>
          </a:p>
        </p:txBody>
      </p:sp>
      <p:sp>
        <p:nvSpPr>
          <p:cNvPr id="3" name="Subtitle 2">
            <a:extLst>
              <a:ext uri="{FF2B5EF4-FFF2-40B4-BE49-F238E27FC236}">
                <a16:creationId xmlns:a16="http://schemas.microsoft.com/office/drawing/2014/main" id="{9633E5CD-2896-694E-A100-C872A954F3C3}"/>
              </a:ext>
            </a:extLst>
          </p:cNvPr>
          <p:cNvSpPr>
            <a:spLocks noGrp="1"/>
          </p:cNvSpPr>
          <p:nvPr>
            <p:ph type="subTitle" idx="1"/>
          </p:nvPr>
        </p:nvSpPr>
        <p:spPr/>
        <p:txBody>
          <a:bodyPr/>
          <a:lstStyle/>
          <a:p>
            <a:r>
              <a:rPr lang="en-US" dirty="0" err="1"/>
              <a:t>TheHive</a:t>
            </a:r>
            <a:r>
              <a:rPr lang="en-US" dirty="0"/>
              <a:t> / Cortex Stack</a:t>
            </a:r>
          </a:p>
        </p:txBody>
      </p:sp>
      <p:sp>
        <p:nvSpPr>
          <p:cNvPr id="4" name="Text Placeholder 3">
            <a:extLst>
              <a:ext uri="{FF2B5EF4-FFF2-40B4-BE49-F238E27FC236}">
                <a16:creationId xmlns:a16="http://schemas.microsoft.com/office/drawing/2014/main" id="{39AD19F8-A24E-124B-87D0-5626CBFFC971}"/>
              </a:ext>
            </a:extLst>
          </p:cNvPr>
          <p:cNvSpPr>
            <a:spLocks noGrp="1"/>
          </p:cNvSpPr>
          <p:nvPr>
            <p:ph type="body" sz="quarter" idx="13"/>
          </p:nvPr>
        </p:nvSpPr>
        <p:spPr>
          <a:xfrm>
            <a:off x="655320" y="2022811"/>
            <a:ext cx="5440680" cy="3717260"/>
          </a:xfrm>
        </p:spPr>
        <p:txBody>
          <a:bodyPr/>
          <a:lstStyle/>
          <a:p>
            <a:pPr marL="342900" indent="-342900">
              <a:buFont typeface="Arial" panose="020B0604020202020204" pitchFamily="34" charset="0"/>
              <a:buChar char="•"/>
            </a:pPr>
            <a:r>
              <a:rPr lang="en-US" sz="2100" dirty="0" err="1"/>
              <a:t>TheHive</a:t>
            </a:r>
            <a:r>
              <a:rPr lang="en-US" sz="2100" dirty="0"/>
              <a:t> is a Security Incident Response Platform (SIRP). It can receive alerts from different sources (SIEM, IDS, email. etc.) via its REST API.</a:t>
            </a:r>
          </a:p>
          <a:p>
            <a:pPr marL="342900" indent="-342900">
              <a:buFont typeface="Arial" panose="020B0604020202020204" pitchFamily="34" charset="0"/>
              <a:buChar char="•"/>
            </a:pPr>
            <a:r>
              <a:rPr lang="en-US" sz="2100" dirty="0"/>
              <a:t>alert feeder as a specialized program which consumes a security event (SIEM alert, email report, IDS alert, and so on), parses it and outputs an alert that its sends to </a:t>
            </a:r>
            <a:r>
              <a:rPr lang="en-US" sz="2100" dirty="0" err="1"/>
              <a:t>TheHive</a:t>
            </a:r>
            <a:r>
              <a:rPr lang="en-US" sz="2100" dirty="0"/>
              <a:t> through </a:t>
            </a:r>
            <a:r>
              <a:rPr lang="en-US" sz="2100" dirty="0">
                <a:hlinkClick r:id="rId2"/>
              </a:rPr>
              <a:t>TheHive4py</a:t>
            </a:r>
            <a:endParaRPr lang="en-US" sz="2100" dirty="0"/>
          </a:p>
          <a:p>
            <a:pPr marL="342900" indent="-342900">
              <a:buFont typeface="Arial" panose="020B0604020202020204" pitchFamily="34" charset="0"/>
              <a:buChar char="•"/>
            </a:pPr>
            <a:r>
              <a:rPr lang="en-US" sz="2100" dirty="0"/>
              <a:t>Cortex is the perfect companion of </a:t>
            </a:r>
            <a:r>
              <a:rPr lang="en-US" sz="2100" dirty="0" err="1"/>
              <a:t>TheHive</a:t>
            </a:r>
            <a:r>
              <a:rPr lang="en-US" sz="2100" dirty="0"/>
              <a:t>, comprised of analyzers that you can run against observables.</a:t>
            </a:r>
          </a:p>
        </p:txBody>
      </p:sp>
      <p:pic>
        <p:nvPicPr>
          <p:cNvPr id="6" name="Picture 5">
            <a:extLst>
              <a:ext uri="{FF2B5EF4-FFF2-40B4-BE49-F238E27FC236}">
                <a16:creationId xmlns:a16="http://schemas.microsoft.com/office/drawing/2014/main" id="{FF93EC3B-C71B-3C42-BDBC-EEDAAEB5F79B}"/>
              </a:ext>
            </a:extLst>
          </p:cNvPr>
          <p:cNvPicPr>
            <a:picLocks noChangeAspect="1"/>
          </p:cNvPicPr>
          <p:nvPr/>
        </p:nvPicPr>
        <p:blipFill>
          <a:blip r:embed="rId3"/>
          <a:stretch>
            <a:fillRect/>
          </a:stretch>
        </p:blipFill>
        <p:spPr>
          <a:xfrm>
            <a:off x="6493407" y="2019094"/>
            <a:ext cx="5016500" cy="3784600"/>
          </a:xfrm>
          <a:prstGeom prst="rect">
            <a:avLst/>
          </a:prstGeom>
        </p:spPr>
      </p:pic>
    </p:spTree>
    <p:extLst>
      <p:ext uri="{BB962C8B-B14F-4D97-AF65-F5344CB8AC3E}">
        <p14:creationId xmlns:p14="http://schemas.microsoft.com/office/powerpoint/2010/main" val="1801827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9C70-1BBB-9C41-BC86-86393D3B1A14}"/>
              </a:ext>
            </a:extLst>
          </p:cNvPr>
          <p:cNvSpPr>
            <a:spLocks noGrp="1"/>
          </p:cNvSpPr>
          <p:nvPr>
            <p:ph type="title"/>
          </p:nvPr>
        </p:nvSpPr>
        <p:spPr/>
        <p:txBody>
          <a:bodyPr/>
          <a:lstStyle/>
          <a:p>
            <a:r>
              <a:rPr lang="en-US" dirty="0"/>
              <a:t>Conclusions</a:t>
            </a:r>
          </a:p>
        </p:txBody>
      </p:sp>
      <p:sp>
        <p:nvSpPr>
          <p:cNvPr id="5" name="Content Placeholder 4">
            <a:extLst>
              <a:ext uri="{FF2B5EF4-FFF2-40B4-BE49-F238E27FC236}">
                <a16:creationId xmlns:a16="http://schemas.microsoft.com/office/drawing/2014/main" id="{52D7BCB3-F87B-CE46-84D1-9FA5F46BC1A1}"/>
              </a:ext>
            </a:extLst>
          </p:cNvPr>
          <p:cNvSpPr>
            <a:spLocks noGrp="1"/>
          </p:cNvSpPr>
          <p:nvPr>
            <p:ph idx="1"/>
          </p:nvPr>
        </p:nvSpPr>
        <p:spPr/>
        <p:txBody>
          <a:bodyPr/>
          <a:lstStyle/>
          <a:p>
            <a:pPr marL="457200" indent="-457200">
              <a:buFont typeface="Arial" panose="020B0604020202020204" pitchFamily="34" charset="0"/>
              <a:buChar char="•"/>
            </a:pPr>
            <a:r>
              <a:rPr lang="en-US" sz="3000" dirty="0"/>
              <a:t>Prevention has its place and will continue to have it, but when architecting for endpoint security, </a:t>
            </a:r>
            <a:r>
              <a:rPr lang="en-US" sz="3000" b="1" dirty="0"/>
              <a:t>focus on shortening detection and response </a:t>
            </a:r>
            <a:r>
              <a:rPr lang="en-US" sz="3000" dirty="0"/>
              <a:t>– </a:t>
            </a:r>
            <a:r>
              <a:rPr lang="en-US" sz="3000" b="1" dirty="0"/>
              <a:t>P &gt; D+R</a:t>
            </a:r>
          </a:p>
          <a:p>
            <a:pPr marL="457200" indent="-457200">
              <a:buFont typeface="Arial" panose="020B0604020202020204" pitchFamily="34" charset="0"/>
              <a:buChar char="•"/>
            </a:pPr>
            <a:r>
              <a:rPr lang="en-US" sz="3000" dirty="0"/>
              <a:t>Use the </a:t>
            </a:r>
            <a:r>
              <a:rPr lang="en-US" sz="3000" b="1" dirty="0"/>
              <a:t>IR hierarchy of needs </a:t>
            </a:r>
            <a:r>
              <a:rPr lang="en-US" sz="3000" dirty="0"/>
              <a:t>to drive your requirements</a:t>
            </a:r>
          </a:p>
          <a:p>
            <a:pPr marL="457200" indent="-457200">
              <a:buFont typeface="Arial" panose="020B0604020202020204" pitchFamily="34" charset="0"/>
              <a:buChar char="•"/>
            </a:pPr>
            <a:r>
              <a:rPr lang="en-US" sz="3000" dirty="0"/>
              <a:t>Start with the basics: solid D+R starts with </a:t>
            </a:r>
            <a:r>
              <a:rPr lang="en-US" sz="3000" b="1" dirty="0"/>
              <a:t>solid inventory and telemetry </a:t>
            </a:r>
          </a:p>
          <a:p>
            <a:pPr marL="457200" indent="-457200">
              <a:buFont typeface="Arial" panose="020B0604020202020204" pitchFamily="34" charset="0"/>
              <a:buChar char="•"/>
            </a:pPr>
            <a:r>
              <a:rPr lang="en-US" sz="3000" dirty="0"/>
              <a:t>Leverage Open Source &amp; Free solutions to </a:t>
            </a:r>
            <a:r>
              <a:rPr lang="en-US" sz="3000" b="1" dirty="0"/>
              <a:t>understand capabilities</a:t>
            </a:r>
            <a:r>
              <a:rPr lang="en-US" sz="3000" dirty="0"/>
              <a:t> and create use cases</a:t>
            </a:r>
          </a:p>
          <a:p>
            <a:pPr marL="457200" indent="-457200">
              <a:buFont typeface="Arial" panose="020B0604020202020204" pitchFamily="34" charset="0"/>
              <a:buChar char="•"/>
            </a:pPr>
            <a:r>
              <a:rPr lang="en-US" sz="3000" dirty="0"/>
              <a:t>Focus on </a:t>
            </a:r>
            <a:r>
              <a:rPr lang="en-US" sz="3000" b="1" dirty="0"/>
              <a:t>behaviors</a:t>
            </a:r>
            <a:r>
              <a:rPr lang="en-US" sz="3000" dirty="0"/>
              <a:t> and don’t forget that </a:t>
            </a:r>
            <a:r>
              <a:rPr lang="en-US" sz="3000" b="1" dirty="0"/>
              <a:t>response is key</a:t>
            </a:r>
            <a:endParaRPr lang="en-US" sz="3000" dirty="0"/>
          </a:p>
        </p:txBody>
      </p:sp>
    </p:spTree>
    <p:extLst>
      <p:ext uri="{BB962C8B-B14F-4D97-AF65-F5344CB8AC3E}">
        <p14:creationId xmlns:p14="http://schemas.microsoft.com/office/powerpoint/2010/main" val="924228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200" dirty="0"/>
              <a:t>Presentation based on SEC530: Defensible Security Architecture and Engineering</a:t>
            </a:r>
          </a:p>
        </p:txBody>
      </p:sp>
      <p:sp>
        <p:nvSpPr>
          <p:cNvPr id="3" name="Content Placeholder 2"/>
          <p:cNvSpPr>
            <a:spLocks noGrp="1"/>
          </p:cNvSpPr>
          <p:nvPr>
            <p:ph type="subTitle" idx="1"/>
          </p:nvPr>
        </p:nvSpPr>
        <p:spPr/>
        <p:txBody>
          <a:bodyPr/>
          <a:lstStyle/>
          <a:p>
            <a:r>
              <a:rPr lang="en-US" sz="2400" dirty="0"/>
              <a:t>Thank you!!       @</a:t>
            </a:r>
            <a:r>
              <a:rPr lang="en-US" sz="2400" dirty="0" err="1"/>
              <a:t>aboutsecurity</a:t>
            </a:r>
            <a:r>
              <a:rPr lang="en-US" sz="2400" dirty="0"/>
              <a:t> 	   @</a:t>
            </a:r>
            <a:r>
              <a:rPr lang="en-US" sz="2400" dirty="0" err="1"/>
              <a:t>SecurityMapper</a:t>
            </a:r>
            <a:r>
              <a:rPr lang="en-US" sz="2400" dirty="0"/>
              <a:t>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References</a:t>
            </a:r>
            <a:endParaRPr lang="en-US" sz="2400" b="0" dirty="0"/>
          </a:p>
          <a:p>
            <a:r>
              <a:rPr lang="en-US" sz="1600" dirty="0">
                <a:hlinkClick r:id="rId3"/>
              </a:rPr>
              <a:t>https://www.sans.org/course/defensible-security-architecture-and-engineering</a:t>
            </a:r>
            <a:endParaRPr lang="en-US" sz="1600" b="0"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614B25A-FE0D-5442-93CC-70F7ABA9AC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1534" y="2022142"/>
            <a:ext cx="3357954" cy="3066883"/>
          </a:xfrm>
          <a:prstGeom prst="rect">
            <a:avLst/>
          </a:prstGeom>
        </p:spPr>
      </p:pic>
      <p:pic>
        <p:nvPicPr>
          <p:cNvPr id="5" name="Picture 4">
            <a:extLst>
              <a:ext uri="{FF2B5EF4-FFF2-40B4-BE49-F238E27FC236}">
                <a16:creationId xmlns:a16="http://schemas.microsoft.com/office/drawing/2014/main" id="{A1F6E643-15EB-9441-8F26-F5D0CBB3AF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9356" y="2019094"/>
            <a:ext cx="3357954" cy="3038052"/>
          </a:xfrm>
          <a:prstGeom prst="rect">
            <a:avLst/>
          </a:prstGeom>
        </p:spPr>
      </p:pic>
    </p:spTree>
    <p:extLst>
      <p:ext uri="{BB962C8B-B14F-4D97-AF65-F5344CB8AC3E}">
        <p14:creationId xmlns:p14="http://schemas.microsoft.com/office/powerpoint/2010/main" val="162596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8506-E7F4-3F4A-B984-2E2AE0E0429F}"/>
              </a:ext>
            </a:extLst>
          </p:cNvPr>
          <p:cNvSpPr>
            <a:spLocks noGrp="1"/>
          </p:cNvSpPr>
          <p:nvPr>
            <p:ph type="title"/>
          </p:nvPr>
        </p:nvSpPr>
        <p:spPr bwMode="gray">
          <a:xfrm>
            <a:off x="655320" y="475840"/>
            <a:ext cx="10881360" cy="685800"/>
          </a:xfrm>
          <a:prstGeom prst="rect">
            <a:avLst/>
          </a:prstGeom>
        </p:spPr>
        <p:txBody>
          <a:bodyPr anchor="ctr">
            <a:normAutofit/>
          </a:bodyPr>
          <a:lstStyle/>
          <a:p>
            <a:r>
              <a:rPr lang="en-US" sz="2400">
                <a:solidFill>
                  <a:schemeClr val="bg1"/>
                </a:solidFill>
              </a:rPr>
              <a:t>What if…</a:t>
            </a:r>
          </a:p>
        </p:txBody>
      </p:sp>
      <p:pic>
        <p:nvPicPr>
          <p:cNvPr id="5" name="Picture 4">
            <a:extLst>
              <a:ext uri="{FF2B5EF4-FFF2-40B4-BE49-F238E27FC236}">
                <a16:creationId xmlns:a16="http://schemas.microsoft.com/office/drawing/2014/main" id="{606F965C-1C5C-124A-AE65-85BFAB3B2690}"/>
              </a:ext>
            </a:extLst>
          </p:cNvPr>
          <p:cNvPicPr>
            <a:picLocks noChangeAspect="1"/>
          </p:cNvPicPr>
          <p:nvPr/>
        </p:nvPicPr>
        <p:blipFill rotWithShape="1">
          <a:blip r:embed="rId3"/>
          <a:srcRect l="1432" r="359" b="2"/>
          <a:stretch/>
        </p:blipFill>
        <p:spPr>
          <a:xfrm>
            <a:off x="5191432" y="1295400"/>
            <a:ext cx="6163956" cy="4707194"/>
          </a:xfrm>
          <a:prstGeom prst="rect">
            <a:avLst/>
          </a:prstGeom>
          <a:noFill/>
        </p:spPr>
      </p:pic>
      <p:sp>
        <p:nvSpPr>
          <p:cNvPr id="10" name="Text Placeholder 3">
            <a:extLst>
              <a:ext uri="{FF2B5EF4-FFF2-40B4-BE49-F238E27FC236}">
                <a16:creationId xmlns:a16="http://schemas.microsoft.com/office/drawing/2014/main" id="{36B58007-851B-49EF-83AB-0644422300E6}"/>
              </a:ext>
            </a:extLst>
          </p:cNvPr>
          <p:cNvSpPr>
            <a:spLocks noGrp="1"/>
          </p:cNvSpPr>
          <p:nvPr>
            <p:ph type="body" sz="quarter" idx="13"/>
          </p:nvPr>
        </p:nvSpPr>
        <p:spPr>
          <a:xfrm>
            <a:off x="655320" y="1295400"/>
            <a:ext cx="4240530" cy="4707194"/>
          </a:xfrm>
          <a:prstGeom prst="rect">
            <a:avLst/>
          </a:prstGeom>
        </p:spPr>
        <p:txBody>
          <a:bodyPr>
            <a:normAutofit/>
          </a:bodyPr>
          <a:lstStyle/>
          <a:p>
            <a:r>
              <a:rPr lang="en-US" sz="2800" dirty="0">
                <a:solidFill>
                  <a:schemeClr val="tx1"/>
                </a:solidFill>
              </a:rPr>
              <a:t>… it wasn’t that difficult to bypass default protection mechanisms on the endpoint?</a:t>
            </a:r>
          </a:p>
          <a:p>
            <a:endParaRPr lang="en-US" dirty="0"/>
          </a:p>
          <a:p>
            <a:r>
              <a:rPr lang="en-US" sz="2800" dirty="0">
                <a:solidFill>
                  <a:schemeClr val="tx1"/>
                </a:solidFill>
              </a:rPr>
              <a:t>Let’s demo it!</a:t>
            </a:r>
          </a:p>
        </p:txBody>
      </p:sp>
    </p:spTree>
    <p:extLst>
      <p:ext uri="{BB962C8B-B14F-4D97-AF65-F5344CB8AC3E}">
        <p14:creationId xmlns:p14="http://schemas.microsoft.com/office/powerpoint/2010/main" val="3042931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725B-5CA2-0842-9021-0EC0197B2642}"/>
              </a:ext>
            </a:extLst>
          </p:cNvPr>
          <p:cNvSpPr>
            <a:spLocks noGrp="1"/>
          </p:cNvSpPr>
          <p:nvPr>
            <p:ph type="title"/>
          </p:nvPr>
        </p:nvSpPr>
        <p:spPr bwMode="gray">
          <a:xfrm>
            <a:off x="655320" y="475840"/>
            <a:ext cx="10881360" cy="685800"/>
          </a:xfrm>
          <a:prstGeom prst="rect">
            <a:avLst/>
          </a:prstGeom>
        </p:spPr>
        <p:txBody>
          <a:bodyPr anchor="ctr">
            <a:normAutofit/>
          </a:bodyPr>
          <a:lstStyle/>
          <a:p>
            <a:r>
              <a:rPr lang="en-US" sz="2400">
                <a:solidFill>
                  <a:schemeClr val="bg1"/>
                </a:solidFill>
              </a:rPr>
              <a:t>Let’s Bring All Into Context</a:t>
            </a:r>
          </a:p>
        </p:txBody>
      </p:sp>
      <p:pic>
        <p:nvPicPr>
          <p:cNvPr id="9" name="Picture 8">
            <a:extLst>
              <a:ext uri="{FF2B5EF4-FFF2-40B4-BE49-F238E27FC236}">
                <a16:creationId xmlns:a16="http://schemas.microsoft.com/office/drawing/2014/main" id="{71E322EC-FB1C-9B48-B38A-22346E8AAA55}"/>
              </a:ext>
            </a:extLst>
          </p:cNvPr>
          <p:cNvPicPr>
            <a:picLocks noChangeAspect="1"/>
          </p:cNvPicPr>
          <p:nvPr/>
        </p:nvPicPr>
        <p:blipFill>
          <a:blip r:embed="rId3"/>
          <a:stretch>
            <a:fillRect/>
          </a:stretch>
        </p:blipFill>
        <p:spPr>
          <a:xfrm>
            <a:off x="5191432" y="1915384"/>
            <a:ext cx="6163956" cy="3467225"/>
          </a:xfrm>
          <a:prstGeom prst="rect">
            <a:avLst/>
          </a:prstGeom>
          <a:noFill/>
        </p:spPr>
      </p:pic>
      <p:sp>
        <p:nvSpPr>
          <p:cNvPr id="6" name="Content Placeholder 5">
            <a:extLst>
              <a:ext uri="{FF2B5EF4-FFF2-40B4-BE49-F238E27FC236}">
                <a16:creationId xmlns:a16="http://schemas.microsoft.com/office/drawing/2014/main" id="{B6176430-AAC3-5548-A077-1E0E48556575}"/>
              </a:ext>
            </a:extLst>
          </p:cNvPr>
          <p:cNvSpPr>
            <a:spLocks noGrp="1"/>
          </p:cNvSpPr>
          <p:nvPr>
            <p:ph type="body" sz="quarter" idx="13"/>
          </p:nvPr>
        </p:nvSpPr>
        <p:spPr>
          <a:xfrm>
            <a:off x="655320" y="1295400"/>
            <a:ext cx="4240530" cy="4707194"/>
          </a:xfrm>
          <a:prstGeom prst="rect">
            <a:avLst/>
          </a:prstGeom>
        </p:spPr>
        <p:txBody>
          <a:bodyPr>
            <a:normAutofit/>
          </a:bodyPr>
          <a:lstStyle/>
          <a:p>
            <a:r>
              <a:rPr lang="en-US" sz="2800" dirty="0">
                <a:solidFill>
                  <a:schemeClr val="tx1"/>
                </a:solidFill>
              </a:rPr>
              <a:t>A defensible security architecture requires prevention + detection + response.</a:t>
            </a:r>
          </a:p>
          <a:p>
            <a:endParaRPr lang="en-US" sz="2800" dirty="0">
              <a:solidFill>
                <a:schemeClr val="tx1"/>
              </a:solidFill>
            </a:endParaRPr>
          </a:p>
          <a:p>
            <a:r>
              <a:rPr lang="en-US" sz="2800" dirty="0">
                <a:solidFill>
                  <a:schemeClr val="tx1"/>
                </a:solidFill>
              </a:rPr>
              <a:t>When architecting or engineering security solutions, you never have unlimited budget. So where do you put your money?</a:t>
            </a:r>
          </a:p>
        </p:txBody>
      </p:sp>
    </p:spTree>
    <p:extLst>
      <p:ext uri="{BB962C8B-B14F-4D97-AF65-F5344CB8AC3E}">
        <p14:creationId xmlns:p14="http://schemas.microsoft.com/office/powerpoint/2010/main" val="348305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A318-A0F0-7749-B19A-31E066B4BA9A}"/>
              </a:ext>
            </a:extLst>
          </p:cNvPr>
          <p:cNvSpPr>
            <a:spLocks noGrp="1"/>
          </p:cNvSpPr>
          <p:nvPr>
            <p:ph type="title"/>
          </p:nvPr>
        </p:nvSpPr>
        <p:spPr/>
        <p:txBody>
          <a:bodyPr/>
          <a:lstStyle/>
          <a:p>
            <a:r>
              <a:rPr lang="en-US" dirty="0"/>
              <a:t>Time-Based Security – Blog Post at http://</a:t>
            </a:r>
            <a:r>
              <a:rPr lang="en-US" dirty="0" err="1"/>
              <a:t>aboutsecurity.io</a:t>
            </a:r>
            <a:r>
              <a:rPr lang="en-US" dirty="0"/>
              <a:t>/TBS</a:t>
            </a:r>
          </a:p>
        </p:txBody>
      </p:sp>
      <p:sp>
        <p:nvSpPr>
          <p:cNvPr id="6" name="Content Placeholder 5">
            <a:extLst>
              <a:ext uri="{FF2B5EF4-FFF2-40B4-BE49-F238E27FC236}">
                <a16:creationId xmlns:a16="http://schemas.microsoft.com/office/drawing/2014/main" id="{C5C498BC-B261-DA4E-9988-3954EE243C59}"/>
              </a:ext>
            </a:extLst>
          </p:cNvPr>
          <p:cNvSpPr>
            <a:spLocks noGrp="1"/>
          </p:cNvSpPr>
          <p:nvPr>
            <p:ph idx="1"/>
          </p:nvPr>
        </p:nvSpPr>
        <p:spPr>
          <a:xfrm>
            <a:off x="655320" y="1295400"/>
            <a:ext cx="7802880" cy="4876800"/>
          </a:xfrm>
        </p:spPr>
        <p:txBody>
          <a:bodyPr/>
          <a:lstStyle/>
          <a:p>
            <a:pPr marL="457200" indent="-457200">
              <a:buFont typeface="Arial" panose="020B0604020202020204" pitchFamily="34" charset="0"/>
              <a:buChar char="•"/>
            </a:pPr>
            <a:r>
              <a:rPr lang="en-US" dirty="0"/>
              <a:t>Reproducible method to understand how much ‘security’ a product or technology provides</a:t>
            </a:r>
          </a:p>
          <a:p>
            <a:pPr marL="974725" lvl="1" indent="-457200">
              <a:buFont typeface="Arial" panose="020B0604020202020204" pitchFamily="34" charset="0"/>
              <a:buChar char="•"/>
            </a:pPr>
            <a:r>
              <a:rPr lang="en-US" dirty="0"/>
              <a:t>How long are systems exposed?</a:t>
            </a:r>
          </a:p>
          <a:p>
            <a:pPr marL="974725" lvl="1" indent="-457200">
              <a:buFont typeface="Arial" panose="020B0604020202020204" pitchFamily="34" charset="0"/>
              <a:buChar char="•"/>
            </a:pPr>
            <a:r>
              <a:rPr lang="en-US" dirty="0"/>
              <a:t>How long before we detect a compromise?</a:t>
            </a:r>
          </a:p>
          <a:p>
            <a:pPr marL="974725" lvl="1" indent="-457200">
              <a:buFont typeface="Arial" panose="020B0604020202020204" pitchFamily="34" charset="0"/>
              <a:buChar char="•"/>
            </a:pPr>
            <a:r>
              <a:rPr lang="en-US" dirty="0"/>
              <a:t>How long before we respond? </a:t>
            </a:r>
          </a:p>
          <a:p>
            <a:pPr>
              <a:spcBef>
                <a:spcPts val="400"/>
              </a:spcBef>
            </a:pPr>
            <a:r>
              <a:rPr lang="en-US" b="1" dirty="0"/>
              <a:t>P</a:t>
            </a:r>
            <a:r>
              <a:rPr lang="en-US" dirty="0"/>
              <a:t> – how long our </a:t>
            </a:r>
            <a:r>
              <a:rPr lang="en-US" b="1" dirty="0"/>
              <a:t>protection</a:t>
            </a:r>
            <a:r>
              <a:rPr lang="en-US" dirty="0"/>
              <a:t> works </a:t>
            </a:r>
          </a:p>
          <a:p>
            <a:pPr>
              <a:spcBef>
                <a:spcPts val="400"/>
              </a:spcBef>
            </a:pPr>
            <a:r>
              <a:rPr lang="en-US" b="1" dirty="0"/>
              <a:t>D</a:t>
            </a:r>
            <a:r>
              <a:rPr lang="en-US" dirty="0"/>
              <a:t> – how long it takes us to </a:t>
            </a:r>
            <a:r>
              <a:rPr lang="en-US" b="1" dirty="0"/>
              <a:t>detect</a:t>
            </a:r>
          </a:p>
          <a:p>
            <a:pPr>
              <a:spcBef>
                <a:spcPts val="400"/>
              </a:spcBef>
            </a:pPr>
            <a:r>
              <a:rPr lang="en-US" b="1" dirty="0"/>
              <a:t>R</a:t>
            </a:r>
            <a:r>
              <a:rPr lang="en-US" dirty="0"/>
              <a:t> – how long it takes us to </a:t>
            </a:r>
            <a:r>
              <a:rPr lang="en-US" b="1" dirty="0"/>
              <a:t>react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347D008-4F87-BD4A-B833-3EFE917A2BA6}"/>
              </a:ext>
            </a:extLst>
          </p:cNvPr>
          <p:cNvPicPr>
            <a:picLocks noChangeAspect="1"/>
          </p:cNvPicPr>
          <p:nvPr/>
        </p:nvPicPr>
        <p:blipFill>
          <a:blip r:embed="rId3"/>
          <a:stretch>
            <a:fillRect/>
          </a:stretch>
        </p:blipFill>
        <p:spPr>
          <a:xfrm>
            <a:off x="9144000" y="1756321"/>
            <a:ext cx="1981200" cy="3009900"/>
          </a:xfrm>
          <a:prstGeom prst="rect">
            <a:avLst/>
          </a:prstGeom>
        </p:spPr>
      </p:pic>
      <p:sp>
        <p:nvSpPr>
          <p:cNvPr id="7" name="TextBox 6">
            <a:extLst>
              <a:ext uri="{FF2B5EF4-FFF2-40B4-BE49-F238E27FC236}">
                <a16:creationId xmlns:a16="http://schemas.microsoft.com/office/drawing/2014/main" id="{464CFD8F-17C3-9540-B968-D83DACB4AB92}"/>
              </a:ext>
            </a:extLst>
          </p:cNvPr>
          <p:cNvSpPr txBox="1"/>
          <p:nvPr/>
        </p:nvSpPr>
        <p:spPr>
          <a:xfrm>
            <a:off x="8902596" y="5101679"/>
            <a:ext cx="2464008" cy="769441"/>
          </a:xfrm>
          <a:prstGeom prst="rect">
            <a:avLst/>
          </a:prstGeom>
          <a:solidFill>
            <a:schemeClr val="bg1"/>
          </a:solidFill>
          <a:ln>
            <a:solidFill>
              <a:schemeClr val="tx1"/>
            </a:solidFill>
          </a:ln>
        </p:spPr>
        <p:txBody>
          <a:bodyPr wrap="none" rtlCol="0">
            <a:spAutoFit/>
          </a:bodyPr>
          <a:lstStyle/>
          <a:p>
            <a:r>
              <a:rPr lang="en-US" dirty="0"/>
              <a:t>P &gt; D + R</a:t>
            </a:r>
          </a:p>
        </p:txBody>
      </p:sp>
    </p:spTree>
    <p:extLst>
      <p:ext uri="{BB962C8B-B14F-4D97-AF65-F5344CB8AC3E}">
        <p14:creationId xmlns:p14="http://schemas.microsoft.com/office/powerpoint/2010/main" val="384706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725B-5CA2-0842-9021-0EC0197B2642}"/>
              </a:ext>
            </a:extLst>
          </p:cNvPr>
          <p:cNvSpPr>
            <a:spLocks noGrp="1"/>
          </p:cNvSpPr>
          <p:nvPr>
            <p:ph type="title"/>
          </p:nvPr>
        </p:nvSpPr>
        <p:spPr/>
        <p:txBody>
          <a:bodyPr/>
          <a:lstStyle/>
          <a:p>
            <a:r>
              <a:rPr lang="en-US" dirty="0"/>
              <a:t>Endpoint Protection Platform &lt;-&gt; Endpoint Detection &amp; Response</a:t>
            </a:r>
          </a:p>
        </p:txBody>
      </p:sp>
      <p:sp>
        <p:nvSpPr>
          <p:cNvPr id="6" name="Content Placeholder 5">
            <a:extLst>
              <a:ext uri="{FF2B5EF4-FFF2-40B4-BE49-F238E27FC236}">
                <a16:creationId xmlns:a16="http://schemas.microsoft.com/office/drawing/2014/main" id="{B6176430-AAC3-5548-A077-1E0E48556575}"/>
              </a:ext>
            </a:extLst>
          </p:cNvPr>
          <p:cNvSpPr>
            <a:spLocks noGrp="1"/>
          </p:cNvSpPr>
          <p:nvPr>
            <p:ph sz="half" idx="1"/>
          </p:nvPr>
        </p:nvSpPr>
        <p:spPr/>
        <p:txBody>
          <a:bodyPr/>
          <a:lstStyle/>
          <a:p>
            <a:r>
              <a:rPr lang="en-US" dirty="0"/>
              <a:t>Where Prevention works</a:t>
            </a:r>
          </a:p>
        </p:txBody>
      </p:sp>
      <p:sp>
        <p:nvSpPr>
          <p:cNvPr id="7" name="Content Placeholder 6">
            <a:extLst>
              <a:ext uri="{FF2B5EF4-FFF2-40B4-BE49-F238E27FC236}">
                <a16:creationId xmlns:a16="http://schemas.microsoft.com/office/drawing/2014/main" id="{58DE0916-E4B4-DC42-B7AA-8FE441CD0AB3}"/>
              </a:ext>
            </a:extLst>
          </p:cNvPr>
          <p:cNvSpPr>
            <a:spLocks noGrp="1"/>
          </p:cNvSpPr>
          <p:nvPr>
            <p:ph sz="half" idx="2"/>
          </p:nvPr>
        </p:nvSpPr>
        <p:spPr/>
        <p:txBody>
          <a:bodyPr/>
          <a:lstStyle/>
          <a:p>
            <a:r>
              <a:rPr lang="en-US" dirty="0"/>
              <a:t>Where Detection Picks Up</a:t>
            </a:r>
          </a:p>
        </p:txBody>
      </p:sp>
      <p:graphicFrame>
        <p:nvGraphicFramePr>
          <p:cNvPr id="3" name="Diagram 2">
            <a:extLst>
              <a:ext uri="{FF2B5EF4-FFF2-40B4-BE49-F238E27FC236}">
                <a16:creationId xmlns:a16="http://schemas.microsoft.com/office/drawing/2014/main" id="{CAACC0EB-D483-8547-BB1F-58B17CFDD81C}"/>
              </a:ext>
            </a:extLst>
          </p:cNvPr>
          <p:cNvGraphicFramePr/>
          <p:nvPr>
            <p:extLst>
              <p:ext uri="{D42A27DB-BD31-4B8C-83A1-F6EECF244321}">
                <p14:modId xmlns:p14="http://schemas.microsoft.com/office/powerpoint/2010/main" val="55286091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97CC95CE-17B9-3B40-A835-46ECF700AA68}"/>
              </a:ext>
            </a:extLst>
          </p:cNvPr>
          <p:cNvSpPr/>
          <p:nvPr/>
        </p:nvSpPr>
        <p:spPr>
          <a:xfrm rot="16200000">
            <a:off x="4000500" y="2781300"/>
            <a:ext cx="304799" cy="3429000"/>
          </a:xfrm>
          <a:prstGeom prst="leftBrace">
            <a:avLst/>
          </a:prstGeom>
          <a:solidFill>
            <a:schemeClr val="bg1"/>
          </a:solidFill>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6C477C08-E68E-844C-978E-F8D83FE9A213}"/>
              </a:ext>
            </a:extLst>
          </p:cNvPr>
          <p:cNvSpPr/>
          <p:nvPr/>
        </p:nvSpPr>
        <p:spPr>
          <a:xfrm rot="16200000">
            <a:off x="7626015" y="2749215"/>
            <a:ext cx="304801" cy="3493168"/>
          </a:xfrm>
          <a:prstGeom prst="leftBrace">
            <a:avLst/>
          </a:prstGeom>
          <a:solidFill>
            <a:schemeClr val="bg1"/>
          </a:solidFill>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18BF4C7-4909-1C4B-89A7-B6D3372344CA}"/>
              </a:ext>
            </a:extLst>
          </p:cNvPr>
          <p:cNvSpPr txBox="1"/>
          <p:nvPr/>
        </p:nvSpPr>
        <p:spPr>
          <a:xfrm>
            <a:off x="3839351" y="4781960"/>
            <a:ext cx="627095" cy="400110"/>
          </a:xfrm>
          <a:prstGeom prst="rect">
            <a:avLst/>
          </a:prstGeom>
          <a:noFill/>
        </p:spPr>
        <p:txBody>
          <a:bodyPr wrap="none" rtlCol="0">
            <a:spAutoFit/>
          </a:bodyPr>
          <a:lstStyle/>
          <a:p>
            <a:r>
              <a:rPr lang="en-US" sz="2000" dirty="0"/>
              <a:t>EPP</a:t>
            </a:r>
          </a:p>
        </p:txBody>
      </p:sp>
      <p:sp>
        <p:nvSpPr>
          <p:cNvPr id="10" name="TextBox 9">
            <a:extLst>
              <a:ext uri="{FF2B5EF4-FFF2-40B4-BE49-F238E27FC236}">
                <a16:creationId xmlns:a16="http://schemas.microsoft.com/office/drawing/2014/main" id="{4D902965-FE05-D240-A249-D296A773FB2A}"/>
              </a:ext>
            </a:extLst>
          </p:cNvPr>
          <p:cNvSpPr txBox="1"/>
          <p:nvPr/>
        </p:nvSpPr>
        <p:spPr>
          <a:xfrm>
            <a:off x="7428800" y="4775546"/>
            <a:ext cx="699230" cy="400110"/>
          </a:xfrm>
          <a:prstGeom prst="rect">
            <a:avLst/>
          </a:prstGeom>
          <a:noFill/>
        </p:spPr>
        <p:txBody>
          <a:bodyPr wrap="none" rtlCol="0">
            <a:spAutoFit/>
          </a:bodyPr>
          <a:lstStyle/>
          <a:p>
            <a:r>
              <a:rPr lang="en-US" sz="2000" dirty="0"/>
              <a:t>EDR</a:t>
            </a:r>
          </a:p>
        </p:txBody>
      </p:sp>
    </p:spTree>
    <p:extLst>
      <p:ext uri="{BB962C8B-B14F-4D97-AF65-F5344CB8AC3E}">
        <p14:creationId xmlns:p14="http://schemas.microsoft.com/office/powerpoint/2010/main" val="368314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39F4-C64B-A248-8701-357A2DA4610C}"/>
              </a:ext>
            </a:extLst>
          </p:cNvPr>
          <p:cNvSpPr>
            <a:spLocks noGrp="1"/>
          </p:cNvSpPr>
          <p:nvPr>
            <p:ph type="title"/>
          </p:nvPr>
        </p:nvSpPr>
        <p:spPr/>
        <p:txBody>
          <a:bodyPr/>
          <a:lstStyle/>
          <a:p>
            <a:r>
              <a:rPr lang="en-US" dirty="0"/>
              <a:t>Advanced EPP capabilities: HIPS / Expert Rules</a:t>
            </a:r>
          </a:p>
        </p:txBody>
      </p:sp>
      <p:sp>
        <p:nvSpPr>
          <p:cNvPr id="3" name="Content Placeholder 2">
            <a:extLst>
              <a:ext uri="{FF2B5EF4-FFF2-40B4-BE49-F238E27FC236}">
                <a16:creationId xmlns:a16="http://schemas.microsoft.com/office/drawing/2014/main" id="{D4D9F41B-AD3B-204D-9D2D-6215A651436F}"/>
              </a:ext>
            </a:extLst>
          </p:cNvPr>
          <p:cNvSpPr>
            <a:spLocks noGrp="1"/>
          </p:cNvSpPr>
          <p:nvPr>
            <p:ph idx="1"/>
          </p:nvPr>
        </p:nvSpPr>
        <p:spPr/>
        <p:txBody>
          <a:bodyPr/>
          <a:lstStyle/>
          <a:p>
            <a:r>
              <a:rPr lang="en-US" sz="2400" dirty="0"/>
              <a:t>Some EPP solutions have extended their capabilities to provide further protection to ”unknown but built on known behavior” attacks.</a:t>
            </a:r>
          </a:p>
          <a:p>
            <a:endParaRPr lang="en-US" sz="2400" dirty="0"/>
          </a:p>
          <a:p>
            <a:r>
              <a:rPr lang="en-US" sz="2400" b="1" dirty="0"/>
              <a:t>Example</a:t>
            </a:r>
            <a:r>
              <a:rPr lang="en-US" sz="2400" dirty="0"/>
              <a:t>: McAfee ENS Expert Rules are Host based IPS text-based rules that users can customize to describe block &amp; alert on certain behaviors. </a:t>
            </a:r>
          </a:p>
          <a:p>
            <a:endParaRPr lang="en-US" sz="2400" dirty="0"/>
          </a:p>
          <a:p>
            <a:r>
              <a:rPr lang="en-US" sz="2400" dirty="0"/>
              <a:t>McAfee proprietary syntax based off from </a:t>
            </a:r>
            <a:r>
              <a:rPr lang="en-US" sz="2400" dirty="0" err="1"/>
              <a:t>Tcl</a:t>
            </a:r>
            <a:r>
              <a:rPr lang="en-US" sz="2400" dirty="0"/>
              <a:t> v7.6, supporting the following class types:</a:t>
            </a:r>
          </a:p>
          <a:p>
            <a:pPr lvl="1"/>
            <a:r>
              <a:rPr lang="en-US" sz="2000" dirty="0"/>
              <a:t>Files – these rules specify Files protection.</a:t>
            </a:r>
          </a:p>
          <a:p>
            <a:pPr lvl="1"/>
            <a:r>
              <a:rPr lang="en-US" sz="2000" dirty="0"/>
              <a:t>Process – these rules specify Process protection.</a:t>
            </a:r>
          </a:p>
          <a:p>
            <a:pPr lvl="1"/>
            <a:r>
              <a:rPr lang="en-US" sz="2000" dirty="0"/>
              <a:t>Registry – these rules specify Registry Value and Key protection.</a:t>
            </a:r>
          </a:p>
        </p:txBody>
      </p:sp>
    </p:spTree>
    <p:extLst>
      <p:ext uri="{BB962C8B-B14F-4D97-AF65-F5344CB8AC3E}">
        <p14:creationId xmlns:p14="http://schemas.microsoft.com/office/powerpoint/2010/main" val="346441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2FD4-B8EB-4C45-878C-C618E553344D}"/>
              </a:ext>
            </a:extLst>
          </p:cNvPr>
          <p:cNvSpPr>
            <a:spLocks noGrp="1"/>
          </p:cNvSpPr>
          <p:nvPr>
            <p:ph type="ctrTitle"/>
          </p:nvPr>
        </p:nvSpPr>
        <p:spPr/>
        <p:txBody>
          <a:bodyPr/>
          <a:lstStyle/>
          <a:p>
            <a:r>
              <a:rPr lang="en-US" dirty="0"/>
              <a:t>Example of Advanced EPP capabilities: HIPS / Expert Rules</a:t>
            </a:r>
          </a:p>
        </p:txBody>
      </p:sp>
      <p:sp>
        <p:nvSpPr>
          <p:cNvPr id="3" name="Subtitle 2">
            <a:extLst>
              <a:ext uri="{FF2B5EF4-FFF2-40B4-BE49-F238E27FC236}">
                <a16:creationId xmlns:a16="http://schemas.microsoft.com/office/drawing/2014/main" id="{D1A00C4C-6EAA-7941-9B9D-7C22583DE913}"/>
              </a:ext>
            </a:extLst>
          </p:cNvPr>
          <p:cNvSpPr>
            <a:spLocks noGrp="1"/>
          </p:cNvSpPr>
          <p:nvPr>
            <p:ph type="subTitle" idx="1"/>
          </p:nvPr>
        </p:nvSpPr>
        <p:spPr/>
        <p:txBody>
          <a:bodyPr/>
          <a:lstStyle/>
          <a:p>
            <a:r>
              <a:rPr lang="en-US" sz="2000" dirty="0">
                <a:hlinkClick r:id="rId3"/>
              </a:rPr>
              <a:t>https://github.com/mcafee/ExpertRules</a:t>
            </a:r>
            <a:endParaRPr lang="en-US" sz="2000" dirty="0"/>
          </a:p>
          <a:p>
            <a:endParaRPr lang="en-US" sz="2000" dirty="0"/>
          </a:p>
        </p:txBody>
      </p:sp>
      <p:pic>
        <p:nvPicPr>
          <p:cNvPr id="6" name="Picture 5">
            <a:extLst>
              <a:ext uri="{FF2B5EF4-FFF2-40B4-BE49-F238E27FC236}">
                <a16:creationId xmlns:a16="http://schemas.microsoft.com/office/drawing/2014/main" id="{AD0F52AC-8BA3-6B4F-853B-B8C62C2D2E9C}"/>
              </a:ext>
            </a:extLst>
          </p:cNvPr>
          <p:cNvPicPr>
            <a:picLocks noChangeAspect="1"/>
          </p:cNvPicPr>
          <p:nvPr/>
        </p:nvPicPr>
        <p:blipFill>
          <a:blip r:embed="rId4"/>
          <a:stretch>
            <a:fillRect/>
          </a:stretch>
        </p:blipFill>
        <p:spPr>
          <a:xfrm>
            <a:off x="838199" y="2408884"/>
            <a:ext cx="4217511" cy="2848915"/>
          </a:xfrm>
          <a:prstGeom prst="rect">
            <a:avLst/>
          </a:prstGeom>
        </p:spPr>
      </p:pic>
      <p:pic>
        <p:nvPicPr>
          <p:cNvPr id="5" name="Picture 4">
            <a:extLst>
              <a:ext uri="{FF2B5EF4-FFF2-40B4-BE49-F238E27FC236}">
                <a16:creationId xmlns:a16="http://schemas.microsoft.com/office/drawing/2014/main" id="{DD98D061-0122-BC48-8D19-75FE5EDC0ADB}"/>
              </a:ext>
            </a:extLst>
          </p:cNvPr>
          <p:cNvPicPr>
            <a:picLocks noChangeAspect="1"/>
          </p:cNvPicPr>
          <p:nvPr/>
        </p:nvPicPr>
        <p:blipFill>
          <a:blip r:embed="rId5"/>
          <a:stretch>
            <a:fillRect/>
          </a:stretch>
        </p:blipFill>
        <p:spPr>
          <a:xfrm>
            <a:off x="5701421" y="1295400"/>
            <a:ext cx="5835259" cy="4869287"/>
          </a:xfrm>
          <a:prstGeom prst="rect">
            <a:avLst/>
          </a:prstGeom>
        </p:spPr>
      </p:pic>
    </p:spTree>
    <p:extLst>
      <p:ext uri="{BB962C8B-B14F-4D97-AF65-F5344CB8AC3E}">
        <p14:creationId xmlns:p14="http://schemas.microsoft.com/office/powerpoint/2010/main" val="756757093"/>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BDCE8736-7128-F547-B11E-B4F9435B61AC}"/>
    </a:ext>
  </a:extLst>
</a:theme>
</file>

<file path=ppt/theme/theme2.xml><?xml version="1.0" encoding="utf-8"?>
<a:theme xmlns:a="http://schemas.openxmlformats.org/drawingml/2006/main" name="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4714</Words>
  <Application>Microsoft Macintosh PowerPoint</Application>
  <PresentationFormat>Widescreen</PresentationFormat>
  <Paragraphs>433</Paragraphs>
  <Slides>35</Slides>
  <Notes>34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Calibri</vt:lpstr>
      <vt:lpstr>Consolas</vt:lpstr>
      <vt:lpstr>Courier New</vt:lpstr>
      <vt:lpstr>Georgia</vt:lpstr>
      <vt:lpstr>Gill Sans MT</vt:lpstr>
      <vt:lpstr>Open Sans</vt:lpstr>
      <vt:lpstr>Tahoma</vt:lpstr>
      <vt:lpstr>Times New Roman</vt:lpstr>
      <vt:lpstr>Title Page</vt:lpstr>
      <vt:lpstr>Basic Layout Pages</vt:lpstr>
      <vt:lpstr>SEC530</vt:lpstr>
      <vt:lpstr>About Us</vt:lpstr>
      <vt:lpstr>Signs You May have an Endpoint Blue Pill Overdose</vt:lpstr>
      <vt:lpstr>What if…</vt:lpstr>
      <vt:lpstr>Let’s Bring All Into Context</vt:lpstr>
      <vt:lpstr>Time-Based Security – Blog Post at http://aboutsecurity.io/TBS</vt:lpstr>
      <vt:lpstr>Endpoint Protection Platform &lt;-&gt; Endpoint Detection &amp; Response</vt:lpstr>
      <vt:lpstr>Advanced EPP capabilities: HIPS / Expert Rules</vt:lpstr>
      <vt:lpstr>Example of Advanced EPP capabilities: HIPS / Expert Rules</vt:lpstr>
      <vt:lpstr>Example of Advanced EPP capabilities: HIPS / Expert Rules</vt:lpstr>
      <vt:lpstr>Attack to dump credentials – Rule approach 1</vt:lpstr>
      <vt:lpstr>Common Applications Running at High Integrity? </vt:lpstr>
      <vt:lpstr>Expert Rule Example: Common Applications Running at High Integrity? </vt:lpstr>
      <vt:lpstr>Remember, a Blocked Event is NEVER Block &amp; Forget</vt:lpstr>
      <vt:lpstr>How Do You Architect for Prevention + Detection + Response</vt:lpstr>
      <vt:lpstr>The Incident Response Hierarchy of Needs by Matt Swann</vt:lpstr>
      <vt:lpstr>Endpoint Security Needs: Inventory &amp; Telemetry </vt:lpstr>
      <vt:lpstr>Questions &amp; Answers: osquery</vt:lpstr>
      <vt:lpstr>osquery: Abstract the Operating Systems to SQL</vt:lpstr>
      <vt:lpstr>osquery tables</vt:lpstr>
      <vt:lpstr>osquery: Use Cases</vt:lpstr>
      <vt:lpstr>Osquery + Fleet + Elastic Stack</vt:lpstr>
      <vt:lpstr>Velociraptor</vt:lpstr>
      <vt:lpstr>Low Level Telemetry: ETW</vt:lpstr>
      <vt:lpstr>ETW: Drinking From A Fire Hose</vt:lpstr>
      <vt:lpstr>ETW: Because Free Telemetry is …Free!</vt:lpstr>
      <vt:lpstr>New Trend: EDR based Vulnerability Management</vt:lpstr>
      <vt:lpstr>Endpoint Security Needs: Detection</vt:lpstr>
      <vt:lpstr>Endpoint Security Needs:  Behaviors</vt:lpstr>
      <vt:lpstr>MITRE evaluations methodology: APT3 </vt:lpstr>
      <vt:lpstr>Endpoint Security Needs: Hunt - Bring on the False Negatives!</vt:lpstr>
      <vt:lpstr>Endpoint Security Needs:  Act</vt:lpstr>
      <vt:lpstr>Act: Integration with SOAR platforms</vt:lpstr>
      <vt:lpstr>Conclusions</vt:lpstr>
      <vt:lpstr>Presentation based on SEC530: Defensible Security Architecture and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Ismael Valenzuela</dc:creator>
  <cp:lastModifiedBy/>
  <cp:revision>1</cp:revision>
  <dcterms:created xsi:type="dcterms:W3CDTF">2019-10-23T14:43:47Z</dcterms:created>
  <dcterms:modified xsi:type="dcterms:W3CDTF">2019-10-25T13:50:38Z</dcterms:modified>
</cp:coreProperties>
</file>